
<file path=[Content_Types].xml><?xml version="1.0" encoding="utf-8"?>
<Types xmlns="http://schemas.openxmlformats.org/package/2006/content-types">
  <Default Extension="png" ContentType="image/png"/>
  <Default Extension="jfif" ContentType="image/jpe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257" r:id="rId3"/>
    <p:sldId id="258" r:id="rId4"/>
    <p:sldId id="259" r:id="rId5"/>
    <p:sldId id="270" r:id="rId6"/>
    <p:sldId id="260" r:id="rId7"/>
    <p:sldId id="261" r:id="rId8"/>
    <p:sldId id="266" r:id="rId9"/>
    <p:sldId id="272" r:id="rId10"/>
    <p:sldId id="273" r:id="rId11"/>
    <p:sldId id="271" r:id="rId12"/>
    <p:sldId id="274" r:id="rId13"/>
    <p:sldId id="275" r:id="rId14"/>
    <p:sldId id="276"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7446915-18C0-4F0D-AB12-AA2027245180}">
          <p14:sldIdLst>
            <p14:sldId id="256"/>
            <p14:sldId id="257"/>
            <p14:sldId id="258"/>
            <p14:sldId id="259"/>
            <p14:sldId id="270"/>
            <p14:sldId id="260"/>
            <p14:sldId id="261"/>
            <p14:sldId id="266"/>
            <p14:sldId id="272"/>
            <p14:sldId id="273"/>
            <p14:sldId id="271"/>
            <p14:sldId id="274"/>
            <p14:sldId id="275"/>
            <p14:sldId id="276"/>
            <p14:sldId id="26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ideeprathode99@gmail.com" initials="m" lastIdx="1" clrIdx="0">
    <p:extLst>
      <p:ext uri="{19B8F6BF-5375-455C-9EA6-DF929625EA0E}">
        <p15:presenceInfo xmlns:p15="http://schemas.microsoft.com/office/powerpoint/2012/main" userId="ec17661e89207a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73" d="100"/>
          <a:sy n="73" d="100"/>
        </p:scale>
        <p:origin x="612"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C4D1DB-BA7E-410D-98E0-1A713EC187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Batch: C13    Tittle: comparission of traditional machine learning and deep learning techniques for fashion article classification</a:t>
            </a:r>
            <a:endParaRPr lang="en-IN"/>
          </a:p>
        </p:txBody>
      </p:sp>
      <p:sp>
        <p:nvSpPr>
          <p:cNvPr id="3" name="Date Placeholder 2">
            <a:extLst>
              <a:ext uri="{FF2B5EF4-FFF2-40B4-BE49-F238E27FC236}">
                <a16:creationId xmlns:a16="http://schemas.microsoft.com/office/drawing/2014/main" id="{4CA90FE6-389B-4C3D-B231-03FDEEB970B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EE0B88-6566-43F3-82C1-D6DE72DEC785}" type="datetimeFigureOut">
              <a:rPr lang="en-IN" smtClean="0"/>
              <a:t>20-06-2021</a:t>
            </a:fld>
            <a:endParaRPr lang="en-IN"/>
          </a:p>
        </p:txBody>
      </p:sp>
      <p:sp>
        <p:nvSpPr>
          <p:cNvPr id="4" name="Footer Placeholder 3">
            <a:extLst>
              <a:ext uri="{FF2B5EF4-FFF2-40B4-BE49-F238E27FC236}">
                <a16:creationId xmlns:a16="http://schemas.microsoft.com/office/drawing/2014/main" id="{0967A024-2753-4CE2-9571-E6190D98B7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BE364CFE-5522-4BFC-A2AE-6E9B8200E8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270A3A-689E-41A5-B374-06D173477BD2}" type="slidenum">
              <a:rPr lang="en-IN" smtClean="0"/>
              <a:t>‹#›</a:t>
            </a:fld>
            <a:endParaRPr lang="en-IN"/>
          </a:p>
        </p:txBody>
      </p:sp>
    </p:spTree>
    <p:extLst>
      <p:ext uri="{BB962C8B-B14F-4D97-AF65-F5344CB8AC3E}">
        <p14:creationId xmlns:p14="http://schemas.microsoft.com/office/powerpoint/2010/main" val="151055820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Batch: C13    Tittle: comparission of traditional machine learning and deep learning techniques for fashion article classification</a:t>
            </a:r>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891E3-716F-4C77-AD31-9BF3C9DFB634}" type="datetimeFigureOut">
              <a:rPr lang="en-IN" smtClean="0"/>
              <a:t>20-06-2021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85CD0E-415C-4ABE-8DAF-ACB914F87EBC}" type="slidenum">
              <a:rPr lang="en-IN" smtClean="0"/>
              <a:t>‹#›</a:t>
            </a:fld>
            <a:endParaRPr lang="en-IN"/>
          </a:p>
        </p:txBody>
      </p:sp>
    </p:spTree>
    <p:extLst>
      <p:ext uri="{BB962C8B-B14F-4D97-AF65-F5344CB8AC3E}">
        <p14:creationId xmlns:p14="http://schemas.microsoft.com/office/powerpoint/2010/main" val="78039965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A2986-BF31-41C5-9A1B-A11329419D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4F6641C-2E5C-414B-88E0-50145B5AEB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E105E85-9199-447C-9C87-4D9B0DD64D33}"/>
              </a:ext>
            </a:extLst>
          </p:cNvPr>
          <p:cNvSpPr>
            <a:spLocks noGrp="1"/>
          </p:cNvSpPr>
          <p:nvPr>
            <p:ph type="dt" sz="half" idx="10"/>
          </p:nvPr>
        </p:nvSpPr>
        <p:spPr/>
        <p:txBody>
          <a:bodyPr/>
          <a:lstStyle/>
          <a:p>
            <a:fld id="{41D9DB8E-FC28-4A2B-8968-7921349CBE37}" type="datetimeFigureOut">
              <a:rPr lang="en-IN" smtClean="0"/>
              <a:t>20-06-2021</a:t>
            </a:fld>
            <a:endParaRPr lang="en-IN"/>
          </a:p>
        </p:txBody>
      </p:sp>
      <p:sp>
        <p:nvSpPr>
          <p:cNvPr id="5" name="Footer Placeholder 4">
            <a:extLst>
              <a:ext uri="{FF2B5EF4-FFF2-40B4-BE49-F238E27FC236}">
                <a16:creationId xmlns:a16="http://schemas.microsoft.com/office/drawing/2014/main" id="{F9E2CDCA-2819-49B3-BE46-D2B5025050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A650B3-1C0E-4F23-A195-A2BD3C074EF6}"/>
              </a:ext>
            </a:extLst>
          </p:cNvPr>
          <p:cNvSpPr>
            <a:spLocks noGrp="1"/>
          </p:cNvSpPr>
          <p:nvPr>
            <p:ph type="sldNum" sz="quarter" idx="12"/>
          </p:nvPr>
        </p:nvSpPr>
        <p:spPr/>
        <p:txBody>
          <a:bodyPr/>
          <a:lstStyle/>
          <a:p>
            <a:fld id="{8A95DC16-CB6D-4E4F-97E8-CD38B1262A63}" type="slidenum">
              <a:rPr lang="en-IN" smtClean="0"/>
              <a:t>‹#›</a:t>
            </a:fld>
            <a:endParaRPr lang="en-IN"/>
          </a:p>
        </p:txBody>
      </p:sp>
    </p:spTree>
    <p:extLst>
      <p:ext uri="{BB962C8B-B14F-4D97-AF65-F5344CB8AC3E}">
        <p14:creationId xmlns:p14="http://schemas.microsoft.com/office/powerpoint/2010/main" val="3249277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66339-BF43-4CD0-95CA-E9C28F1D8DA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DD6CACD-F6A5-45B1-9919-D536A2B196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DA44FD-9B29-4892-A569-609E3EE6F526}"/>
              </a:ext>
            </a:extLst>
          </p:cNvPr>
          <p:cNvSpPr>
            <a:spLocks noGrp="1"/>
          </p:cNvSpPr>
          <p:nvPr>
            <p:ph type="dt" sz="half" idx="10"/>
          </p:nvPr>
        </p:nvSpPr>
        <p:spPr/>
        <p:txBody>
          <a:bodyPr/>
          <a:lstStyle/>
          <a:p>
            <a:fld id="{41D9DB8E-FC28-4A2B-8968-7921349CBE37}" type="datetimeFigureOut">
              <a:rPr lang="en-IN" smtClean="0"/>
              <a:t>20-06-2021</a:t>
            </a:fld>
            <a:endParaRPr lang="en-IN"/>
          </a:p>
        </p:txBody>
      </p:sp>
      <p:sp>
        <p:nvSpPr>
          <p:cNvPr id="5" name="Footer Placeholder 4">
            <a:extLst>
              <a:ext uri="{FF2B5EF4-FFF2-40B4-BE49-F238E27FC236}">
                <a16:creationId xmlns:a16="http://schemas.microsoft.com/office/drawing/2014/main" id="{A551C5D8-A475-41AE-B4EA-4410540F04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EA9461-790A-4745-90BC-AE200F1C127C}"/>
              </a:ext>
            </a:extLst>
          </p:cNvPr>
          <p:cNvSpPr>
            <a:spLocks noGrp="1"/>
          </p:cNvSpPr>
          <p:nvPr>
            <p:ph type="sldNum" sz="quarter" idx="12"/>
          </p:nvPr>
        </p:nvSpPr>
        <p:spPr/>
        <p:txBody>
          <a:bodyPr/>
          <a:lstStyle/>
          <a:p>
            <a:fld id="{8A95DC16-CB6D-4E4F-97E8-CD38B1262A63}" type="slidenum">
              <a:rPr lang="en-IN" smtClean="0"/>
              <a:t>‹#›</a:t>
            </a:fld>
            <a:endParaRPr lang="en-IN"/>
          </a:p>
        </p:txBody>
      </p:sp>
    </p:spTree>
    <p:extLst>
      <p:ext uri="{BB962C8B-B14F-4D97-AF65-F5344CB8AC3E}">
        <p14:creationId xmlns:p14="http://schemas.microsoft.com/office/powerpoint/2010/main" val="232426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90C674-E25A-49ED-BF26-A942FCD0B96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D9C7D03-20AA-4192-830F-9C6AEB05D9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E61D4B-C5A6-4365-9434-B574F483F06B}"/>
              </a:ext>
            </a:extLst>
          </p:cNvPr>
          <p:cNvSpPr>
            <a:spLocks noGrp="1"/>
          </p:cNvSpPr>
          <p:nvPr>
            <p:ph type="dt" sz="half" idx="10"/>
          </p:nvPr>
        </p:nvSpPr>
        <p:spPr/>
        <p:txBody>
          <a:bodyPr/>
          <a:lstStyle/>
          <a:p>
            <a:fld id="{41D9DB8E-FC28-4A2B-8968-7921349CBE37}" type="datetimeFigureOut">
              <a:rPr lang="en-IN" smtClean="0"/>
              <a:t>20-06-2021</a:t>
            </a:fld>
            <a:endParaRPr lang="en-IN"/>
          </a:p>
        </p:txBody>
      </p:sp>
      <p:sp>
        <p:nvSpPr>
          <p:cNvPr id="5" name="Footer Placeholder 4">
            <a:extLst>
              <a:ext uri="{FF2B5EF4-FFF2-40B4-BE49-F238E27FC236}">
                <a16:creationId xmlns:a16="http://schemas.microsoft.com/office/drawing/2014/main" id="{63ECDDB0-2F19-44BE-9072-7301CA2C97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EFA40C-DE7E-45CA-AEC0-4543B2331F79}"/>
              </a:ext>
            </a:extLst>
          </p:cNvPr>
          <p:cNvSpPr>
            <a:spLocks noGrp="1"/>
          </p:cNvSpPr>
          <p:nvPr>
            <p:ph type="sldNum" sz="quarter" idx="12"/>
          </p:nvPr>
        </p:nvSpPr>
        <p:spPr/>
        <p:txBody>
          <a:bodyPr/>
          <a:lstStyle/>
          <a:p>
            <a:fld id="{8A95DC16-CB6D-4E4F-97E8-CD38B1262A63}" type="slidenum">
              <a:rPr lang="en-IN" smtClean="0"/>
              <a:t>‹#›</a:t>
            </a:fld>
            <a:endParaRPr lang="en-IN"/>
          </a:p>
        </p:txBody>
      </p:sp>
    </p:spTree>
    <p:extLst>
      <p:ext uri="{BB962C8B-B14F-4D97-AF65-F5344CB8AC3E}">
        <p14:creationId xmlns:p14="http://schemas.microsoft.com/office/powerpoint/2010/main" val="1116736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27271-E63F-4EF2-8819-2F1F0B58FBD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DF4B4A-7E23-40DB-A880-EF6643807B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5B3E64-4FA2-4E93-B456-1C2A200A379B}"/>
              </a:ext>
            </a:extLst>
          </p:cNvPr>
          <p:cNvSpPr>
            <a:spLocks noGrp="1"/>
          </p:cNvSpPr>
          <p:nvPr>
            <p:ph type="dt" sz="half" idx="10"/>
          </p:nvPr>
        </p:nvSpPr>
        <p:spPr/>
        <p:txBody>
          <a:bodyPr/>
          <a:lstStyle/>
          <a:p>
            <a:fld id="{41D9DB8E-FC28-4A2B-8968-7921349CBE37}" type="datetimeFigureOut">
              <a:rPr lang="en-IN" smtClean="0"/>
              <a:t>20-06-2021</a:t>
            </a:fld>
            <a:endParaRPr lang="en-IN"/>
          </a:p>
        </p:txBody>
      </p:sp>
      <p:sp>
        <p:nvSpPr>
          <p:cNvPr id="5" name="Footer Placeholder 4">
            <a:extLst>
              <a:ext uri="{FF2B5EF4-FFF2-40B4-BE49-F238E27FC236}">
                <a16:creationId xmlns:a16="http://schemas.microsoft.com/office/drawing/2014/main" id="{B15E905A-11A1-45ED-AD63-FE117F665F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48769B-8441-49DB-B4D1-F8B68F1A3A95}"/>
              </a:ext>
            </a:extLst>
          </p:cNvPr>
          <p:cNvSpPr>
            <a:spLocks noGrp="1"/>
          </p:cNvSpPr>
          <p:nvPr>
            <p:ph type="sldNum" sz="quarter" idx="12"/>
          </p:nvPr>
        </p:nvSpPr>
        <p:spPr/>
        <p:txBody>
          <a:bodyPr/>
          <a:lstStyle/>
          <a:p>
            <a:fld id="{8A95DC16-CB6D-4E4F-97E8-CD38B1262A63}" type="slidenum">
              <a:rPr lang="en-IN" smtClean="0"/>
              <a:t>‹#›</a:t>
            </a:fld>
            <a:endParaRPr lang="en-IN"/>
          </a:p>
        </p:txBody>
      </p:sp>
    </p:spTree>
    <p:extLst>
      <p:ext uri="{BB962C8B-B14F-4D97-AF65-F5344CB8AC3E}">
        <p14:creationId xmlns:p14="http://schemas.microsoft.com/office/powerpoint/2010/main" val="3116591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BB40E-46E6-448C-B20D-9F33E27166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DE9C328-B6EE-4BCB-9FC2-ACD9D148C2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95C4EA-C520-4660-8940-A2562DCB8B4B}"/>
              </a:ext>
            </a:extLst>
          </p:cNvPr>
          <p:cNvSpPr>
            <a:spLocks noGrp="1"/>
          </p:cNvSpPr>
          <p:nvPr>
            <p:ph type="dt" sz="half" idx="10"/>
          </p:nvPr>
        </p:nvSpPr>
        <p:spPr/>
        <p:txBody>
          <a:bodyPr/>
          <a:lstStyle/>
          <a:p>
            <a:fld id="{41D9DB8E-FC28-4A2B-8968-7921349CBE37}" type="datetimeFigureOut">
              <a:rPr lang="en-IN" smtClean="0"/>
              <a:t>20-06-2021</a:t>
            </a:fld>
            <a:endParaRPr lang="en-IN"/>
          </a:p>
        </p:txBody>
      </p:sp>
      <p:sp>
        <p:nvSpPr>
          <p:cNvPr id="5" name="Footer Placeholder 4">
            <a:extLst>
              <a:ext uri="{FF2B5EF4-FFF2-40B4-BE49-F238E27FC236}">
                <a16:creationId xmlns:a16="http://schemas.microsoft.com/office/drawing/2014/main" id="{9AF89E56-7DAF-4662-878B-14024AF598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2F5F86-A264-4A1E-85FE-5FE624E71B4C}"/>
              </a:ext>
            </a:extLst>
          </p:cNvPr>
          <p:cNvSpPr>
            <a:spLocks noGrp="1"/>
          </p:cNvSpPr>
          <p:nvPr>
            <p:ph type="sldNum" sz="quarter" idx="12"/>
          </p:nvPr>
        </p:nvSpPr>
        <p:spPr/>
        <p:txBody>
          <a:bodyPr/>
          <a:lstStyle/>
          <a:p>
            <a:fld id="{8A95DC16-CB6D-4E4F-97E8-CD38B1262A63}" type="slidenum">
              <a:rPr lang="en-IN" smtClean="0"/>
              <a:t>‹#›</a:t>
            </a:fld>
            <a:endParaRPr lang="en-IN"/>
          </a:p>
        </p:txBody>
      </p:sp>
    </p:spTree>
    <p:extLst>
      <p:ext uri="{BB962C8B-B14F-4D97-AF65-F5344CB8AC3E}">
        <p14:creationId xmlns:p14="http://schemas.microsoft.com/office/powerpoint/2010/main" val="2760988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1371F-618D-4DBA-B98E-24BE6A9C6B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8E6AA35-9761-46E5-9973-14DB53C977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07986C7-2761-48AF-99E2-7EFD8E8461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2BFCE99-72FF-4088-B36E-608136AA3EC8}"/>
              </a:ext>
            </a:extLst>
          </p:cNvPr>
          <p:cNvSpPr>
            <a:spLocks noGrp="1"/>
          </p:cNvSpPr>
          <p:nvPr>
            <p:ph type="dt" sz="half" idx="10"/>
          </p:nvPr>
        </p:nvSpPr>
        <p:spPr/>
        <p:txBody>
          <a:bodyPr/>
          <a:lstStyle/>
          <a:p>
            <a:fld id="{41D9DB8E-FC28-4A2B-8968-7921349CBE37}" type="datetimeFigureOut">
              <a:rPr lang="en-IN" smtClean="0"/>
              <a:t>20-06-2021</a:t>
            </a:fld>
            <a:endParaRPr lang="en-IN"/>
          </a:p>
        </p:txBody>
      </p:sp>
      <p:sp>
        <p:nvSpPr>
          <p:cNvPr id="6" name="Footer Placeholder 5">
            <a:extLst>
              <a:ext uri="{FF2B5EF4-FFF2-40B4-BE49-F238E27FC236}">
                <a16:creationId xmlns:a16="http://schemas.microsoft.com/office/drawing/2014/main" id="{2A0CE666-BCF3-4BCD-B4EA-D8B1A7DADC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83266D-F02E-4DC8-93E0-1BA696694609}"/>
              </a:ext>
            </a:extLst>
          </p:cNvPr>
          <p:cNvSpPr>
            <a:spLocks noGrp="1"/>
          </p:cNvSpPr>
          <p:nvPr>
            <p:ph type="sldNum" sz="quarter" idx="12"/>
          </p:nvPr>
        </p:nvSpPr>
        <p:spPr/>
        <p:txBody>
          <a:bodyPr/>
          <a:lstStyle/>
          <a:p>
            <a:fld id="{8A95DC16-CB6D-4E4F-97E8-CD38B1262A63}" type="slidenum">
              <a:rPr lang="en-IN" smtClean="0"/>
              <a:t>‹#›</a:t>
            </a:fld>
            <a:endParaRPr lang="en-IN"/>
          </a:p>
        </p:txBody>
      </p:sp>
    </p:spTree>
    <p:extLst>
      <p:ext uri="{BB962C8B-B14F-4D97-AF65-F5344CB8AC3E}">
        <p14:creationId xmlns:p14="http://schemas.microsoft.com/office/powerpoint/2010/main" val="3071333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DD633-13FA-461D-8556-6ECD45568E7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28DA17A-24D2-42E6-87BD-D7E5EE1865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6A1607-6A9F-46CD-9557-D6677C04E7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C250635-0FB5-4D9C-9E57-639CCFAF5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A44215-9172-45F3-A172-7A7BD8D02D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2B081B3-F374-48A8-AAD0-CF9AAFF1FF86}"/>
              </a:ext>
            </a:extLst>
          </p:cNvPr>
          <p:cNvSpPr>
            <a:spLocks noGrp="1"/>
          </p:cNvSpPr>
          <p:nvPr>
            <p:ph type="dt" sz="half" idx="10"/>
          </p:nvPr>
        </p:nvSpPr>
        <p:spPr/>
        <p:txBody>
          <a:bodyPr/>
          <a:lstStyle/>
          <a:p>
            <a:fld id="{41D9DB8E-FC28-4A2B-8968-7921349CBE37}" type="datetimeFigureOut">
              <a:rPr lang="en-IN" smtClean="0"/>
              <a:t>20-06-2021</a:t>
            </a:fld>
            <a:endParaRPr lang="en-IN"/>
          </a:p>
        </p:txBody>
      </p:sp>
      <p:sp>
        <p:nvSpPr>
          <p:cNvPr id="8" name="Footer Placeholder 7">
            <a:extLst>
              <a:ext uri="{FF2B5EF4-FFF2-40B4-BE49-F238E27FC236}">
                <a16:creationId xmlns:a16="http://schemas.microsoft.com/office/drawing/2014/main" id="{FCFDEE0E-743E-4935-8E21-F2007F28295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01AEAF1-482E-4E0C-9582-3A215081C9AE}"/>
              </a:ext>
            </a:extLst>
          </p:cNvPr>
          <p:cNvSpPr>
            <a:spLocks noGrp="1"/>
          </p:cNvSpPr>
          <p:nvPr>
            <p:ph type="sldNum" sz="quarter" idx="12"/>
          </p:nvPr>
        </p:nvSpPr>
        <p:spPr/>
        <p:txBody>
          <a:bodyPr/>
          <a:lstStyle/>
          <a:p>
            <a:fld id="{8A95DC16-CB6D-4E4F-97E8-CD38B1262A63}" type="slidenum">
              <a:rPr lang="en-IN" smtClean="0"/>
              <a:t>‹#›</a:t>
            </a:fld>
            <a:endParaRPr lang="en-IN"/>
          </a:p>
        </p:txBody>
      </p:sp>
    </p:spTree>
    <p:extLst>
      <p:ext uri="{BB962C8B-B14F-4D97-AF65-F5344CB8AC3E}">
        <p14:creationId xmlns:p14="http://schemas.microsoft.com/office/powerpoint/2010/main" val="2968095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F893-4E08-455E-99D8-61834574365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129650F-FDA4-4B3B-ACB5-6F69EA397AB3}"/>
              </a:ext>
            </a:extLst>
          </p:cNvPr>
          <p:cNvSpPr>
            <a:spLocks noGrp="1"/>
          </p:cNvSpPr>
          <p:nvPr>
            <p:ph type="dt" sz="half" idx="10"/>
          </p:nvPr>
        </p:nvSpPr>
        <p:spPr/>
        <p:txBody>
          <a:bodyPr/>
          <a:lstStyle/>
          <a:p>
            <a:fld id="{41D9DB8E-FC28-4A2B-8968-7921349CBE37}" type="datetimeFigureOut">
              <a:rPr lang="en-IN" smtClean="0"/>
              <a:t>20-06-2021</a:t>
            </a:fld>
            <a:endParaRPr lang="en-IN"/>
          </a:p>
        </p:txBody>
      </p:sp>
      <p:sp>
        <p:nvSpPr>
          <p:cNvPr id="4" name="Footer Placeholder 3">
            <a:extLst>
              <a:ext uri="{FF2B5EF4-FFF2-40B4-BE49-F238E27FC236}">
                <a16:creationId xmlns:a16="http://schemas.microsoft.com/office/drawing/2014/main" id="{2A495454-52E0-4D1B-8D2B-E101D95DB1B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7CB1E12-7E37-4A4A-974C-C9312F92D941}"/>
              </a:ext>
            </a:extLst>
          </p:cNvPr>
          <p:cNvSpPr>
            <a:spLocks noGrp="1"/>
          </p:cNvSpPr>
          <p:nvPr>
            <p:ph type="sldNum" sz="quarter" idx="12"/>
          </p:nvPr>
        </p:nvSpPr>
        <p:spPr/>
        <p:txBody>
          <a:bodyPr/>
          <a:lstStyle/>
          <a:p>
            <a:fld id="{8A95DC16-CB6D-4E4F-97E8-CD38B1262A63}" type="slidenum">
              <a:rPr lang="en-IN" smtClean="0"/>
              <a:t>‹#›</a:t>
            </a:fld>
            <a:endParaRPr lang="en-IN"/>
          </a:p>
        </p:txBody>
      </p:sp>
    </p:spTree>
    <p:extLst>
      <p:ext uri="{BB962C8B-B14F-4D97-AF65-F5344CB8AC3E}">
        <p14:creationId xmlns:p14="http://schemas.microsoft.com/office/powerpoint/2010/main" val="3608565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3587D0-2EA0-4A6D-AAB5-8DFDFB24BD23}"/>
              </a:ext>
            </a:extLst>
          </p:cNvPr>
          <p:cNvSpPr>
            <a:spLocks noGrp="1"/>
          </p:cNvSpPr>
          <p:nvPr>
            <p:ph type="dt" sz="half" idx="10"/>
          </p:nvPr>
        </p:nvSpPr>
        <p:spPr/>
        <p:txBody>
          <a:bodyPr/>
          <a:lstStyle/>
          <a:p>
            <a:fld id="{41D9DB8E-FC28-4A2B-8968-7921349CBE37}" type="datetimeFigureOut">
              <a:rPr lang="en-IN" smtClean="0"/>
              <a:t>20-06-2021</a:t>
            </a:fld>
            <a:endParaRPr lang="en-IN"/>
          </a:p>
        </p:txBody>
      </p:sp>
      <p:sp>
        <p:nvSpPr>
          <p:cNvPr id="3" name="Footer Placeholder 2">
            <a:extLst>
              <a:ext uri="{FF2B5EF4-FFF2-40B4-BE49-F238E27FC236}">
                <a16:creationId xmlns:a16="http://schemas.microsoft.com/office/drawing/2014/main" id="{6DFCD486-A5E3-4A30-8F46-F8D18A13EE9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9D31FB5-BEC2-494E-A6C4-55757B3D5EDB}"/>
              </a:ext>
            </a:extLst>
          </p:cNvPr>
          <p:cNvSpPr>
            <a:spLocks noGrp="1"/>
          </p:cNvSpPr>
          <p:nvPr>
            <p:ph type="sldNum" sz="quarter" idx="12"/>
          </p:nvPr>
        </p:nvSpPr>
        <p:spPr/>
        <p:txBody>
          <a:bodyPr/>
          <a:lstStyle/>
          <a:p>
            <a:fld id="{8A95DC16-CB6D-4E4F-97E8-CD38B1262A63}" type="slidenum">
              <a:rPr lang="en-IN" smtClean="0"/>
              <a:t>‹#›</a:t>
            </a:fld>
            <a:endParaRPr lang="en-IN"/>
          </a:p>
        </p:txBody>
      </p:sp>
    </p:spTree>
    <p:extLst>
      <p:ext uri="{BB962C8B-B14F-4D97-AF65-F5344CB8AC3E}">
        <p14:creationId xmlns:p14="http://schemas.microsoft.com/office/powerpoint/2010/main" val="46653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373B6-C1F0-4006-A017-22ACB615EE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FD5F64C-2AD0-4468-9843-EBFEB8283E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BB335B1-065C-4DE8-BC03-16601476BE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CD4DFF-8E23-48B4-94AB-A4A51D940EAD}"/>
              </a:ext>
            </a:extLst>
          </p:cNvPr>
          <p:cNvSpPr>
            <a:spLocks noGrp="1"/>
          </p:cNvSpPr>
          <p:nvPr>
            <p:ph type="dt" sz="half" idx="10"/>
          </p:nvPr>
        </p:nvSpPr>
        <p:spPr/>
        <p:txBody>
          <a:bodyPr/>
          <a:lstStyle/>
          <a:p>
            <a:fld id="{41D9DB8E-FC28-4A2B-8968-7921349CBE37}" type="datetimeFigureOut">
              <a:rPr lang="en-IN" smtClean="0"/>
              <a:t>20-06-2021</a:t>
            </a:fld>
            <a:endParaRPr lang="en-IN"/>
          </a:p>
        </p:txBody>
      </p:sp>
      <p:sp>
        <p:nvSpPr>
          <p:cNvPr id="6" name="Footer Placeholder 5">
            <a:extLst>
              <a:ext uri="{FF2B5EF4-FFF2-40B4-BE49-F238E27FC236}">
                <a16:creationId xmlns:a16="http://schemas.microsoft.com/office/drawing/2014/main" id="{A20A4C5A-B6AD-4D9B-BE62-1648B20464F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5F1245-CFA6-4AF1-8883-BBE62F03AA97}"/>
              </a:ext>
            </a:extLst>
          </p:cNvPr>
          <p:cNvSpPr>
            <a:spLocks noGrp="1"/>
          </p:cNvSpPr>
          <p:nvPr>
            <p:ph type="sldNum" sz="quarter" idx="12"/>
          </p:nvPr>
        </p:nvSpPr>
        <p:spPr/>
        <p:txBody>
          <a:bodyPr/>
          <a:lstStyle/>
          <a:p>
            <a:fld id="{8A95DC16-CB6D-4E4F-97E8-CD38B1262A63}" type="slidenum">
              <a:rPr lang="en-IN" smtClean="0"/>
              <a:t>‹#›</a:t>
            </a:fld>
            <a:endParaRPr lang="en-IN"/>
          </a:p>
        </p:txBody>
      </p:sp>
    </p:spTree>
    <p:extLst>
      <p:ext uri="{BB962C8B-B14F-4D97-AF65-F5344CB8AC3E}">
        <p14:creationId xmlns:p14="http://schemas.microsoft.com/office/powerpoint/2010/main" val="1403441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E46D-63E3-4B5F-B948-E7B29983C6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3F23457-6A27-4B07-B805-AD15559A4A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C104D00-7331-4AAC-95A3-852443D2A2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03ED2D-6BDF-4E2E-BAD1-11EE32617C44}"/>
              </a:ext>
            </a:extLst>
          </p:cNvPr>
          <p:cNvSpPr>
            <a:spLocks noGrp="1"/>
          </p:cNvSpPr>
          <p:nvPr>
            <p:ph type="dt" sz="half" idx="10"/>
          </p:nvPr>
        </p:nvSpPr>
        <p:spPr/>
        <p:txBody>
          <a:bodyPr/>
          <a:lstStyle/>
          <a:p>
            <a:fld id="{41D9DB8E-FC28-4A2B-8968-7921349CBE37}" type="datetimeFigureOut">
              <a:rPr lang="en-IN" smtClean="0"/>
              <a:t>20-06-2021</a:t>
            </a:fld>
            <a:endParaRPr lang="en-IN"/>
          </a:p>
        </p:txBody>
      </p:sp>
      <p:sp>
        <p:nvSpPr>
          <p:cNvPr id="6" name="Footer Placeholder 5">
            <a:extLst>
              <a:ext uri="{FF2B5EF4-FFF2-40B4-BE49-F238E27FC236}">
                <a16:creationId xmlns:a16="http://schemas.microsoft.com/office/drawing/2014/main" id="{EF4B07F3-54E9-42F2-84D0-E56BB694CC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D44E00-0E1E-49AE-A5C4-4FEB6B7729F9}"/>
              </a:ext>
            </a:extLst>
          </p:cNvPr>
          <p:cNvSpPr>
            <a:spLocks noGrp="1"/>
          </p:cNvSpPr>
          <p:nvPr>
            <p:ph type="sldNum" sz="quarter" idx="12"/>
          </p:nvPr>
        </p:nvSpPr>
        <p:spPr/>
        <p:txBody>
          <a:bodyPr/>
          <a:lstStyle/>
          <a:p>
            <a:fld id="{8A95DC16-CB6D-4E4F-97E8-CD38B1262A63}" type="slidenum">
              <a:rPr lang="en-IN" smtClean="0"/>
              <a:t>‹#›</a:t>
            </a:fld>
            <a:endParaRPr lang="en-IN"/>
          </a:p>
        </p:txBody>
      </p:sp>
    </p:spTree>
    <p:extLst>
      <p:ext uri="{BB962C8B-B14F-4D97-AF65-F5344CB8AC3E}">
        <p14:creationId xmlns:p14="http://schemas.microsoft.com/office/powerpoint/2010/main" val="2240953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8A6843-35CD-45A7-B32B-BD95AB95F0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AB6C088-98B6-47B6-BC5B-556F6912EF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4333E3-40D0-43E5-830C-7D08204B5E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D9DB8E-FC28-4A2B-8968-7921349CBE37}" type="datetimeFigureOut">
              <a:rPr lang="en-IN" smtClean="0"/>
              <a:t>20-06-2021</a:t>
            </a:fld>
            <a:endParaRPr lang="en-IN"/>
          </a:p>
        </p:txBody>
      </p:sp>
      <p:sp>
        <p:nvSpPr>
          <p:cNvPr id="5" name="Footer Placeholder 4">
            <a:extLst>
              <a:ext uri="{FF2B5EF4-FFF2-40B4-BE49-F238E27FC236}">
                <a16:creationId xmlns:a16="http://schemas.microsoft.com/office/drawing/2014/main" id="{20ABD98D-1C73-4103-B587-45C1FDAEE4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86D9799-2693-4E1B-9C30-044D6EB8A6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95DC16-CB6D-4E4F-97E8-CD38B1262A63}" type="slidenum">
              <a:rPr lang="en-IN" smtClean="0"/>
              <a:t>‹#›</a:t>
            </a:fld>
            <a:endParaRPr lang="en-IN"/>
          </a:p>
        </p:txBody>
      </p:sp>
    </p:spTree>
    <p:extLst>
      <p:ext uri="{BB962C8B-B14F-4D97-AF65-F5344CB8AC3E}">
        <p14:creationId xmlns:p14="http://schemas.microsoft.com/office/powerpoint/2010/main" val="3974987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12.jf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fi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win\Desktop\Logo.jpg">
            <a:extLst>
              <a:ext uri="{FF2B5EF4-FFF2-40B4-BE49-F238E27FC236}">
                <a16:creationId xmlns:a16="http://schemas.microsoft.com/office/drawing/2014/main" id="{29E75201-E332-4EAF-9405-243EC88D8E9A}"/>
              </a:ext>
            </a:extLst>
          </p:cNvPr>
          <p:cNvPicPr/>
          <p:nvPr/>
        </p:nvPicPr>
        <p:blipFill>
          <a:blip r:embed="rId2"/>
          <a:srcRect l="8849" t="10001" r="9151" b="8333"/>
          <a:stretch>
            <a:fillRect/>
          </a:stretch>
        </p:blipFill>
        <p:spPr bwMode="auto">
          <a:xfrm>
            <a:off x="388929" y="254993"/>
            <a:ext cx="1848704" cy="1452322"/>
          </a:xfrm>
          <a:prstGeom prst="rect">
            <a:avLst/>
          </a:prstGeom>
          <a:noFill/>
          <a:ln w="9525">
            <a:noFill/>
            <a:miter lim="800000"/>
            <a:headEnd/>
            <a:tailEnd/>
          </a:ln>
        </p:spPr>
      </p:pic>
      <p:sp>
        <p:nvSpPr>
          <p:cNvPr id="5" name="TextBox 4">
            <a:extLst>
              <a:ext uri="{FF2B5EF4-FFF2-40B4-BE49-F238E27FC236}">
                <a16:creationId xmlns:a16="http://schemas.microsoft.com/office/drawing/2014/main" id="{DCECF0CD-0BA6-4D2C-AFFE-3980582EDC57}"/>
              </a:ext>
            </a:extLst>
          </p:cNvPr>
          <p:cNvSpPr txBox="1"/>
          <p:nvPr/>
        </p:nvSpPr>
        <p:spPr>
          <a:xfrm>
            <a:off x="3161030" y="545642"/>
            <a:ext cx="5869940" cy="646331"/>
          </a:xfrm>
          <a:prstGeom prst="rect">
            <a:avLst/>
          </a:prstGeom>
          <a:noFill/>
        </p:spPr>
        <p:txBody>
          <a:bodyPr wrap="square" rtlCol="0">
            <a:spAutoFit/>
          </a:bodyPr>
          <a:lstStyle/>
          <a:p>
            <a:r>
              <a:rPr lang="en-US" sz="1800" b="1" dirty="0">
                <a:latin typeface="Cambria" panose="02040503050406030204" pitchFamily="18" charset="0"/>
                <a:ea typeface="BatangChe" panose="02030609000101010101" pitchFamily="49" charset="-127"/>
                <a:cs typeface="Times New Roman" panose="02020603050405020304" pitchFamily="18" charset="0"/>
              </a:rPr>
              <a:t>MVSR ENGINEERING COLLEGE, </a:t>
            </a:r>
            <a:r>
              <a:rPr lang="en-US" sz="1600" b="1" dirty="0">
                <a:latin typeface="Cambria" panose="02040503050406030204" pitchFamily="18" charset="0"/>
                <a:ea typeface="BatangChe" panose="02030609000101010101" pitchFamily="49" charset="-127"/>
                <a:cs typeface="Times New Roman" panose="02020603050405020304" pitchFamily="18" charset="0"/>
              </a:rPr>
              <a:t>HYDERABAD - 501 510</a:t>
            </a:r>
            <a:endParaRPr lang="en-US" sz="1800" b="1" dirty="0"/>
          </a:p>
          <a:p>
            <a:r>
              <a:rPr lang="en-IN" dirty="0"/>
              <a:t>   </a:t>
            </a:r>
          </a:p>
        </p:txBody>
      </p:sp>
      <p:pic>
        <p:nvPicPr>
          <p:cNvPr id="6" name="Picture 5" descr="C:\Users\win\Desktop\header.jpg">
            <a:extLst>
              <a:ext uri="{FF2B5EF4-FFF2-40B4-BE49-F238E27FC236}">
                <a16:creationId xmlns:a16="http://schemas.microsoft.com/office/drawing/2014/main" id="{C2B952E4-96F2-4F35-95DA-B1858A4DD12A}"/>
              </a:ext>
            </a:extLst>
          </p:cNvPr>
          <p:cNvPicPr/>
          <p:nvPr/>
        </p:nvPicPr>
        <p:blipFill>
          <a:blip r:embed="rId3"/>
          <a:srcRect/>
          <a:stretch>
            <a:fillRect/>
          </a:stretch>
        </p:blipFill>
        <p:spPr bwMode="auto">
          <a:xfrm>
            <a:off x="10068560" y="304799"/>
            <a:ext cx="1734511" cy="1352711"/>
          </a:xfrm>
          <a:prstGeom prst="rect">
            <a:avLst/>
          </a:prstGeom>
          <a:noFill/>
          <a:ln w="9525">
            <a:noFill/>
            <a:miter lim="800000"/>
            <a:headEnd/>
            <a:tailEnd/>
          </a:ln>
        </p:spPr>
      </p:pic>
      <p:sp>
        <p:nvSpPr>
          <p:cNvPr id="9" name="TextBox 8">
            <a:extLst>
              <a:ext uri="{FF2B5EF4-FFF2-40B4-BE49-F238E27FC236}">
                <a16:creationId xmlns:a16="http://schemas.microsoft.com/office/drawing/2014/main" id="{072F2FA0-F9D3-4C9C-8E67-80143E2F6A28}"/>
              </a:ext>
            </a:extLst>
          </p:cNvPr>
          <p:cNvSpPr txBox="1"/>
          <p:nvPr/>
        </p:nvSpPr>
        <p:spPr>
          <a:xfrm>
            <a:off x="2346325" y="1207769"/>
            <a:ext cx="7122160" cy="369332"/>
          </a:xfrm>
          <a:prstGeom prst="rect">
            <a:avLst/>
          </a:prstGeom>
          <a:noFill/>
        </p:spPr>
        <p:txBody>
          <a:bodyPr wrap="square" rtlCol="0">
            <a:spAutoFit/>
          </a:bodyPr>
          <a:lstStyle/>
          <a:p>
            <a:pPr algn="ctr"/>
            <a:r>
              <a:rPr lang="en-US" sz="1800" b="1" dirty="0">
                <a:latin typeface="Cambria" panose="02040503050406030204" pitchFamily="18" charset="0"/>
                <a:ea typeface="BatangChe" panose="02030609000101010101" pitchFamily="49" charset="-127"/>
                <a:cs typeface="Times New Roman" panose="02020603050405020304" pitchFamily="18" charset="0"/>
              </a:rPr>
              <a:t>Department of Computer Science and Engineering</a:t>
            </a:r>
            <a:endParaRPr lang="en-US" sz="1800" b="1" dirty="0"/>
          </a:p>
        </p:txBody>
      </p:sp>
      <p:sp>
        <p:nvSpPr>
          <p:cNvPr id="10" name="TextBox 9">
            <a:extLst>
              <a:ext uri="{FF2B5EF4-FFF2-40B4-BE49-F238E27FC236}">
                <a16:creationId xmlns:a16="http://schemas.microsoft.com/office/drawing/2014/main" id="{747ABF0E-E892-4C05-82FB-4FAA5C6CD360}"/>
              </a:ext>
            </a:extLst>
          </p:cNvPr>
          <p:cNvSpPr txBox="1"/>
          <p:nvPr/>
        </p:nvSpPr>
        <p:spPr>
          <a:xfrm>
            <a:off x="1313281" y="1707315"/>
            <a:ext cx="9719547" cy="2739211"/>
          </a:xfrm>
          <a:prstGeom prst="rect">
            <a:avLst/>
          </a:prstGeom>
          <a:noFill/>
        </p:spPr>
        <p:txBody>
          <a:bodyPr wrap="square" rtlCol="0">
            <a:spAutoFit/>
          </a:bodyPr>
          <a:lstStyle/>
          <a:p>
            <a:r>
              <a:rPr lang="en-US" sz="2800" b="1" dirty="0">
                <a:solidFill>
                  <a:schemeClr val="accent2"/>
                </a:solidFill>
              </a:rPr>
              <a:t>        </a:t>
            </a:r>
            <a:r>
              <a:rPr lang="en-US" sz="2800" b="1" dirty="0" smtClean="0">
                <a:solidFill>
                  <a:schemeClr val="accent2"/>
                </a:solidFill>
              </a:rPr>
              <a:t>	</a:t>
            </a:r>
            <a:r>
              <a:rPr lang="en-US" sz="2800" b="1" dirty="0">
                <a:solidFill>
                  <a:schemeClr val="accent2"/>
                </a:solidFill>
              </a:rPr>
              <a:t>	</a:t>
            </a:r>
            <a:r>
              <a:rPr lang="en-US" sz="2800" b="1" dirty="0" smtClean="0">
                <a:solidFill>
                  <a:schemeClr val="accent2"/>
                </a:solidFill>
              </a:rPr>
              <a:t>      </a:t>
            </a:r>
            <a:r>
              <a:rPr lang="en-US" sz="3600" b="1" dirty="0" smtClean="0">
                <a:solidFill>
                  <a:schemeClr val="accent2"/>
                </a:solidFill>
              </a:rPr>
              <a:t>BLOOD CELLS DETECTION </a:t>
            </a:r>
          </a:p>
          <a:p>
            <a:r>
              <a:rPr lang="en-US" sz="2800" b="1" dirty="0" smtClean="0">
                <a:solidFill>
                  <a:schemeClr val="accent2"/>
                </a:solidFill>
              </a:rPr>
              <a:t>       </a:t>
            </a:r>
            <a:endParaRPr lang="en-US" b="1" dirty="0"/>
          </a:p>
          <a:p>
            <a:pPr algn="ctr"/>
            <a:r>
              <a:rPr lang="en-US" b="1" dirty="0">
                <a:latin typeface="Calibri" pitchFamily="34" charset="0"/>
              </a:rPr>
              <a:t>Batch No: </a:t>
            </a:r>
            <a:r>
              <a:rPr lang="en-US" b="1" dirty="0" smtClean="0">
                <a:latin typeface="Calibri" pitchFamily="34" charset="0"/>
              </a:rPr>
              <a:t>C24</a:t>
            </a:r>
            <a:endParaRPr lang="en-US" b="1" dirty="0">
              <a:latin typeface="Calibri" pitchFamily="34" charset="0"/>
            </a:endParaRPr>
          </a:p>
          <a:p>
            <a:pPr algn="ctr"/>
            <a:endParaRPr lang="en-US" b="1" dirty="0">
              <a:latin typeface="Calibri" pitchFamily="34" charset="0"/>
            </a:endParaRPr>
          </a:p>
          <a:p>
            <a:pPr algn="ctr"/>
            <a:r>
              <a:rPr lang="en-US" b="1" dirty="0">
                <a:latin typeface="Calibri" pitchFamily="34" charset="0"/>
              </a:rPr>
              <a:t>   </a:t>
            </a:r>
            <a:r>
              <a:rPr lang="en-US" b="1" dirty="0" smtClean="0">
                <a:latin typeface="Calibri" pitchFamily="34" charset="0"/>
              </a:rPr>
              <a:t>K.BHARATH   –     2451-17-733-335</a:t>
            </a:r>
            <a:endParaRPr lang="en-US" b="1" dirty="0">
              <a:latin typeface="Calibri" pitchFamily="34" charset="0"/>
            </a:endParaRPr>
          </a:p>
          <a:p>
            <a:pPr algn="ctr"/>
            <a:r>
              <a:rPr lang="en-US" b="1" dirty="0">
                <a:latin typeface="Calibri" pitchFamily="34" charset="0"/>
              </a:rPr>
              <a:t>    </a:t>
            </a:r>
            <a:r>
              <a:rPr lang="en-US" b="1" dirty="0" smtClean="0">
                <a:latin typeface="Calibri" pitchFamily="34" charset="0"/>
              </a:rPr>
              <a:t>K.NITHISH     –     2451-17-733-329</a:t>
            </a:r>
            <a:endParaRPr lang="en-US" b="1" dirty="0">
              <a:latin typeface="Calibri" pitchFamily="34" charset="0"/>
            </a:endParaRPr>
          </a:p>
          <a:p>
            <a:pPr algn="ctr"/>
            <a:r>
              <a:rPr lang="en-US" b="1" dirty="0">
                <a:latin typeface="Calibri" pitchFamily="34" charset="0"/>
              </a:rPr>
              <a:t>   </a:t>
            </a:r>
            <a:r>
              <a:rPr lang="en-US" b="1" dirty="0" smtClean="0">
                <a:latin typeface="Calibri" pitchFamily="34" charset="0"/>
              </a:rPr>
              <a:t>G.SANDEEP   –    2451-17-733-326</a:t>
            </a:r>
            <a:endParaRPr lang="en-US" b="1" dirty="0">
              <a:latin typeface="Calibri" pitchFamily="34" charset="0"/>
            </a:endParaRPr>
          </a:p>
          <a:p>
            <a:endParaRPr lang="en-IN" dirty="0"/>
          </a:p>
        </p:txBody>
      </p:sp>
      <p:sp>
        <p:nvSpPr>
          <p:cNvPr id="11" name="TextBox 10">
            <a:extLst>
              <a:ext uri="{FF2B5EF4-FFF2-40B4-BE49-F238E27FC236}">
                <a16:creationId xmlns:a16="http://schemas.microsoft.com/office/drawing/2014/main" id="{1D2029F0-382A-4606-A295-C683697029B1}"/>
              </a:ext>
            </a:extLst>
          </p:cNvPr>
          <p:cNvSpPr txBox="1"/>
          <p:nvPr/>
        </p:nvSpPr>
        <p:spPr>
          <a:xfrm>
            <a:off x="8304211" y="5417066"/>
            <a:ext cx="3277235" cy="923330"/>
          </a:xfrm>
          <a:prstGeom prst="rect">
            <a:avLst/>
          </a:prstGeom>
          <a:noFill/>
        </p:spPr>
        <p:txBody>
          <a:bodyPr wrap="square" rtlCol="0">
            <a:spAutoFit/>
          </a:bodyPr>
          <a:lstStyle/>
          <a:p>
            <a:pPr>
              <a:buFontTx/>
              <a:buNone/>
            </a:pPr>
            <a:r>
              <a:rPr lang="en-US" sz="1800" b="1" dirty="0"/>
              <a:t>     Under the guidance of</a:t>
            </a:r>
          </a:p>
          <a:p>
            <a:pPr>
              <a:buFontTx/>
              <a:buNone/>
            </a:pPr>
            <a:r>
              <a:rPr lang="en-US" b="1" dirty="0"/>
              <a:t>               </a:t>
            </a:r>
            <a:r>
              <a:rPr lang="en-US" b="1" dirty="0" smtClean="0"/>
              <a:t>A.SARITHA</a:t>
            </a:r>
            <a:endParaRPr lang="en-US" sz="1800" b="1" dirty="0"/>
          </a:p>
          <a:p>
            <a:pPr>
              <a:buFontTx/>
              <a:buNone/>
            </a:pPr>
            <a:r>
              <a:rPr lang="en-US" b="1" dirty="0"/>
              <a:t>(ASSISTANT PROFESSOR),CSED</a:t>
            </a:r>
            <a:endParaRPr lang="en-US" sz="1800" b="1" dirty="0"/>
          </a:p>
        </p:txBody>
      </p:sp>
    </p:spTree>
    <p:extLst>
      <p:ext uri="{BB962C8B-B14F-4D97-AF65-F5344CB8AC3E}">
        <p14:creationId xmlns:p14="http://schemas.microsoft.com/office/powerpoint/2010/main" val="4188099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0C774C-BCD2-4A96-AC35-E49C5581C65F}"/>
              </a:ext>
            </a:extLst>
          </p:cNvPr>
          <p:cNvSpPr txBox="1"/>
          <p:nvPr/>
        </p:nvSpPr>
        <p:spPr>
          <a:xfrm>
            <a:off x="430823" y="272561"/>
            <a:ext cx="10950754" cy="812529"/>
          </a:xfrm>
          <a:prstGeom prst="rect">
            <a:avLst/>
          </a:prstGeom>
          <a:noFill/>
        </p:spPr>
        <p:txBody>
          <a:bodyPr wrap="square">
            <a:spAutoFit/>
          </a:bodyPr>
          <a:lstStyle/>
          <a:p>
            <a:pPr>
              <a:lnSpc>
                <a:spcPct val="90000"/>
              </a:lnSpc>
            </a:pPr>
            <a:r>
              <a:rPr lang="en-GB" sz="1600" b="0" strike="noStrike" spc="-1" dirty="0">
                <a:latin typeface="Arial Black"/>
              </a:rPr>
              <a:t>Batch No</a:t>
            </a:r>
            <a:r>
              <a:rPr lang="en-GB" sz="1600" spc="-1" dirty="0">
                <a:latin typeface="Arial Black"/>
              </a:rPr>
              <a:t>: </a:t>
            </a:r>
            <a:r>
              <a:rPr lang="en-GB" sz="1600" b="0" strike="noStrike" spc="-1" dirty="0" smtClean="0">
                <a:latin typeface="Arial Black"/>
              </a:rPr>
              <a:t>C24</a:t>
            </a:r>
            <a:r>
              <a:rPr lang="en-GB" sz="1600" spc="-1" dirty="0">
                <a:latin typeface="Arial Black"/>
              </a:rPr>
              <a:t>	             Name of the project: BLOOD CELLS DETECTION</a:t>
            </a:r>
            <a:r>
              <a:rPr lang="en-GB" sz="1800" dirty="0"/>
              <a:t/>
            </a:r>
            <a:br>
              <a:rPr lang="en-GB" sz="1800" dirty="0"/>
            </a:br>
            <a:endParaRPr lang="en-US" sz="3600" b="0" strike="noStrike" spc="-1" dirty="0">
              <a:latin typeface="Arial"/>
            </a:endParaRPr>
          </a:p>
        </p:txBody>
      </p:sp>
      <p:sp>
        <p:nvSpPr>
          <p:cNvPr id="5" name="TextBox 4">
            <a:extLst>
              <a:ext uri="{FF2B5EF4-FFF2-40B4-BE49-F238E27FC236}">
                <a16:creationId xmlns:a16="http://schemas.microsoft.com/office/drawing/2014/main" id="{969EE591-28D1-420B-A488-61E0A862AE25}"/>
              </a:ext>
            </a:extLst>
          </p:cNvPr>
          <p:cNvSpPr txBox="1"/>
          <p:nvPr/>
        </p:nvSpPr>
        <p:spPr>
          <a:xfrm>
            <a:off x="620785" y="1340781"/>
            <a:ext cx="10950754" cy="2031325"/>
          </a:xfrm>
          <a:prstGeom prst="rect">
            <a:avLst/>
          </a:prstGeom>
          <a:noFill/>
        </p:spPr>
        <p:txBody>
          <a:bodyPr wrap="square">
            <a:spAutoFit/>
          </a:bodyPr>
          <a:lstStyle/>
          <a:p>
            <a:pPr marL="248831" rtl="0">
              <a:spcBef>
                <a:spcPts val="8373"/>
              </a:spcBef>
              <a:spcAft>
                <a:spcPts val="0"/>
              </a:spcAft>
            </a:pPr>
            <a:r>
              <a:rPr lang="en-US" sz="1800" b="0" i="0" u="none" strike="noStrike" dirty="0">
                <a:solidFill>
                  <a:srgbClr val="000000"/>
                </a:solidFill>
                <a:effectLst/>
                <a:latin typeface="Arial" panose="020B0604020202020204" pitchFamily="34" charset="0"/>
              </a:rPr>
              <a:t>Software Environment Used : Jupyter Notebook, Anaconda</a:t>
            </a:r>
            <a:r>
              <a:rPr lang="en-US" sz="1000" b="0" dirty="0">
                <a:effectLst/>
              </a:rPr>
              <a:t/>
            </a:r>
            <a:br>
              <a:rPr lang="en-US" sz="1000" b="0" dirty="0">
                <a:effectLst/>
              </a:rPr>
            </a:br>
            <a:r>
              <a:rPr lang="en-US" sz="1800" b="0" i="0" u="none" strike="noStrike" dirty="0">
                <a:solidFill>
                  <a:srgbClr val="000000"/>
                </a:solidFill>
                <a:effectLst/>
                <a:latin typeface="Arial" panose="020B0604020202020204" pitchFamily="34" charset="0"/>
              </a:rPr>
              <a:t>Major Functions used :  </a:t>
            </a:r>
            <a:r>
              <a:rPr lang="en-US" dirty="0" smtClean="0">
                <a:solidFill>
                  <a:srgbClr val="000000"/>
                </a:solidFill>
                <a:latin typeface="Arial" panose="020B0604020202020204" pitchFamily="34" charset="0"/>
              </a:rPr>
              <a:t>VGG 16 Classifier</a:t>
            </a:r>
            <a:r>
              <a:rPr lang="en-US" sz="1000" b="0" dirty="0">
                <a:effectLst/>
              </a:rPr>
              <a:t/>
            </a:r>
            <a:br>
              <a:rPr lang="en-US" sz="1000" b="0" dirty="0">
                <a:effectLst/>
              </a:rPr>
            </a:br>
            <a:r>
              <a:rPr lang="en-US" sz="1800" b="0" i="0" u="none" strike="noStrike" dirty="0">
                <a:solidFill>
                  <a:srgbClr val="000000"/>
                </a:solidFill>
                <a:effectLst/>
                <a:latin typeface="Arial" panose="020B0604020202020204" pitchFamily="34" charset="0"/>
              </a:rPr>
              <a:t>Number of lines of code : 28 </a:t>
            </a:r>
            <a:endParaRPr lang="en-US" b="0" dirty="0">
              <a:effectLst/>
            </a:endParaRPr>
          </a:p>
          <a:p>
            <a:pPr marL="254165" rtl="0">
              <a:spcBef>
                <a:spcPts val="49"/>
              </a:spcBef>
              <a:spcAft>
                <a:spcPts val="0"/>
              </a:spcAft>
            </a:pPr>
            <a:r>
              <a:rPr lang="en-US" sz="1800" b="0" i="0" u="none" strike="noStrike" dirty="0">
                <a:solidFill>
                  <a:srgbClr val="404040"/>
                </a:solidFill>
                <a:effectLst/>
                <a:latin typeface="Calibri" panose="020F0502020204030204" pitchFamily="34" charset="0"/>
              </a:rPr>
              <a:t>Scenario 1: </a:t>
            </a:r>
            <a:endParaRPr lang="en-US" b="0" dirty="0">
              <a:effectLst/>
            </a:endParaRPr>
          </a:p>
          <a:p>
            <a:pPr marL="248831" rtl="0">
              <a:spcBef>
                <a:spcPts val="49"/>
              </a:spcBef>
              <a:spcAft>
                <a:spcPts val="0"/>
              </a:spcAft>
            </a:pPr>
            <a:r>
              <a:rPr lang="en-US" sz="1800" b="0" i="0" u="none" strike="noStrike" dirty="0">
                <a:solidFill>
                  <a:srgbClr val="404040"/>
                </a:solidFill>
                <a:effectLst/>
                <a:latin typeface="Calibri" panose="020F0502020204030204" pitchFamily="34" charset="0"/>
              </a:rPr>
              <a:t>Test case 1:  </a:t>
            </a:r>
            <a:endParaRPr lang="en-US" b="0" dirty="0">
              <a:effectLst/>
            </a:endParaRPr>
          </a:p>
          <a:p>
            <a:pPr marL="263525">
              <a:spcBef>
                <a:spcPts val="47"/>
              </a:spcBef>
            </a:pPr>
            <a:r>
              <a:rPr lang="en-US" sz="1800" b="1" i="0" u="none" strike="noStrike" dirty="0">
                <a:solidFill>
                  <a:srgbClr val="404040"/>
                </a:solidFill>
                <a:effectLst/>
                <a:latin typeface="Calibri" panose="020F0502020204030204" pitchFamily="34" charset="0"/>
              </a:rPr>
              <a:t>Input </a:t>
            </a:r>
            <a:r>
              <a:rPr lang="en-US" sz="1800" b="0" i="0" u="none" strike="noStrike" dirty="0">
                <a:solidFill>
                  <a:srgbClr val="404040"/>
                </a:solidFill>
                <a:effectLst/>
                <a:latin typeface="Calibri" panose="020F0502020204030204" pitchFamily="34" charset="0"/>
              </a:rPr>
              <a:t>: </a:t>
            </a:r>
            <a:r>
              <a:rPr lang="en-US" sz="1800" b="0" i="0" u="none" strike="noStrike" dirty="0" smtClean="0">
                <a:solidFill>
                  <a:srgbClr val="404040"/>
                </a:solidFill>
                <a:effectLst/>
                <a:latin typeface="Calibri" panose="020F0502020204030204" pitchFamily="34" charset="0"/>
              </a:rPr>
              <a:t>Ball </a:t>
            </a:r>
            <a:r>
              <a:rPr lang="en-US" dirty="0" smtClean="0">
                <a:solidFill>
                  <a:srgbClr val="404040"/>
                </a:solidFill>
                <a:latin typeface="Calibri" panose="020F0502020204030204" pitchFamily="34" charset="0"/>
              </a:rPr>
              <a:t>Image</a:t>
            </a:r>
            <a:r>
              <a:rPr lang="en-US" dirty="0"/>
              <a:t>					</a:t>
            </a:r>
            <a:r>
              <a:rPr lang="en-US" sz="1800" b="1" i="0" u="none" strike="noStrike" dirty="0">
                <a:solidFill>
                  <a:srgbClr val="404040"/>
                </a:solidFill>
                <a:effectLst/>
                <a:latin typeface="Calibri" panose="020F0502020204030204" pitchFamily="34" charset="0"/>
              </a:rPr>
              <a:t>Output</a:t>
            </a:r>
            <a:r>
              <a:rPr lang="en-US" sz="1800" b="0" i="0" u="none" strike="noStrike" dirty="0">
                <a:solidFill>
                  <a:srgbClr val="404040"/>
                </a:solidFill>
                <a:effectLst/>
                <a:latin typeface="Calibri" panose="020F0502020204030204" pitchFamily="34" charset="0"/>
              </a:rPr>
              <a:t> : </a:t>
            </a:r>
            <a:r>
              <a:rPr lang="en-US" dirty="0" smtClean="0">
                <a:solidFill>
                  <a:srgbClr val="404040"/>
                </a:solidFill>
                <a:latin typeface="Calibri" panose="020F0502020204030204" pitchFamily="34" charset="0"/>
              </a:rPr>
              <a:t>Soccer ball Image</a:t>
            </a:r>
            <a:r>
              <a:rPr lang="en-US" dirty="0"/>
              <a:t/>
            </a:r>
            <a:br>
              <a:rPr lang="en-US" dirty="0"/>
            </a:b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5174" y="3158490"/>
            <a:ext cx="5715000" cy="3467100"/>
          </a:xfrm>
          <a:prstGeom prst="rect">
            <a:avLst/>
          </a:prstGeom>
        </p:spPr>
      </p:pic>
    </p:spTree>
    <p:extLst>
      <p:ext uri="{BB962C8B-B14F-4D97-AF65-F5344CB8AC3E}">
        <p14:creationId xmlns:p14="http://schemas.microsoft.com/office/powerpoint/2010/main" val="33780638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52980" y="149762"/>
            <a:ext cx="10941889" cy="179023"/>
          </a:xfrm>
          <a:prstGeom prst="rect">
            <a:avLst/>
          </a:prstGeom>
        </p:spPr>
        <p:txBody>
          <a:bodyPr vert="horz" wrap="square" lIns="0" tIns="12700" rIns="0" bIns="0" rtlCol="0">
            <a:spAutoFit/>
          </a:bodyPr>
          <a:lstStyle/>
          <a:p>
            <a:pPr>
              <a:lnSpc>
                <a:spcPct val="90000"/>
              </a:lnSpc>
            </a:pPr>
            <a:r>
              <a:rPr lang="en-GB" sz="1200" spc="-1" dirty="0">
                <a:latin typeface="Arial Black"/>
              </a:rPr>
              <a:t>Batch : C24        Tittle : Blood Cells Detection</a:t>
            </a:r>
            <a:endParaRPr lang="en-US" sz="2200" spc="-1" dirty="0">
              <a:latin typeface="Arial"/>
            </a:endParaRPr>
          </a:p>
        </p:txBody>
      </p:sp>
      <p:sp>
        <p:nvSpPr>
          <p:cNvPr id="5" name="object 5"/>
          <p:cNvSpPr txBox="1"/>
          <p:nvPr/>
        </p:nvSpPr>
        <p:spPr>
          <a:xfrm>
            <a:off x="1859708" y="162340"/>
            <a:ext cx="1733550" cy="197490"/>
          </a:xfrm>
          <a:prstGeom prst="rect">
            <a:avLst/>
          </a:prstGeom>
        </p:spPr>
        <p:txBody>
          <a:bodyPr vert="horz" wrap="square" lIns="0" tIns="12700" rIns="0" bIns="0" rtlCol="0">
            <a:spAutoFit/>
          </a:bodyPr>
          <a:lstStyle/>
          <a:p>
            <a:pPr marL="12700">
              <a:lnSpc>
                <a:spcPct val="100000"/>
              </a:lnSpc>
              <a:spcBef>
                <a:spcPts val="100"/>
              </a:spcBef>
            </a:pPr>
            <a:endParaRPr sz="1200" dirty="0">
              <a:latin typeface="Arial Black"/>
              <a:cs typeface="Arial Black"/>
            </a:endParaRPr>
          </a:p>
        </p:txBody>
      </p:sp>
      <p:sp>
        <p:nvSpPr>
          <p:cNvPr id="9" name="object 9"/>
          <p:cNvSpPr txBox="1"/>
          <p:nvPr/>
        </p:nvSpPr>
        <p:spPr>
          <a:xfrm>
            <a:off x="11088951" y="6600294"/>
            <a:ext cx="56769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Marks:2</a:t>
            </a:r>
            <a:endParaRPr sz="1200">
              <a:latin typeface="Arial"/>
              <a:cs typeface="Arial"/>
            </a:endParaRPr>
          </a:p>
        </p:txBody>
      </p:sp>
      <p:sp>
        <p:nvSpPr>
          <p:cNvPr id="10" name="Rectangle 9"/>
          <p:cNvSpPr/>
          <p:nvPr/>
        </p:nvSpPr>
        <p:spPr>
          <a:xfrm>
            <a:off x="2275977" y="621889"/>
            <a:ext cx="10287000" cy="1200329"/>
          </a:xfrm>
          <a:prstGeom prst="rect">
            <a:avLst/>
          </a:prstGeom>
        </p:spPr>
        <p:txBody>
          <a:bodyPr wrap="square">
            <a:spAutoFit/>
          </a:bodyPr>
          <a:lstStyle/>
          <a:p>
            <a:r>
              <a:rPr lang="en-US" dirty="0">
                <a:solidFill>
                  <a:srgbClr val="444444"/>
                </a:solidFill>
                <a:latin typeface="Calibri" panose="020F0502020204030204" pitchFamily="34" charset="0"/>
              </a:rPr>
              <a:t>The dataset consists of 1328 blood cells image which consists of overall (100,000 cells ) and </a:t>
            </a:r>
            <a:endParaRPr lang="en-US" dirty="0" smtClean="0">
              <a:solidFill>
                <a:srgbClr val="444444"/>
              </a:solidFill>
              <a:latin typeface="Calibri" panose="020F0502020204030204" pitchFamily="34" charset="0"/>
            </a:endParaRPr>
          </a:p>
          <a:p>
            <a:r>
              <a:rPr lang="en-US" dirty="0" smtClean="0">
                <a:solidFill>
                  <a:srgbClr val="444444"/>
                </a:solidFill>
                <a:latin typeface="Calibri" panose="020F0502020204030204" pitchFamily="34" charset="0"/>
              </a:rPr>
              <a:t>corresponding </a:t>
            </a:r>
            <a:r>
              <a:rPr lang="en-US" dirty="0">
                <a:solidFill>
                  <a:srgbClr val="444444"/>
                </a:solidFill>
                <a:latin typeface="Calibri" panose="020F0502020204030204" pitchFamily="34" charset="0"/>
              </a:rPr>
              <a:t>information, which indicate different state of malaria infection including "red blood cell", "difficult", "gametocyte</a:t>
            </a:r>
            <a:r>
              <a:rPr lang="en-US" dirty="0" smtClean="0">
                <a:solidFill>
                  <a:srgbClr val="444444"/>
                </a:solidFill>
                <a:latin typeface="Calibri" panose="020F0502020204030204" pitchFamily="34" charset="0"/>
              </a:rPr>
              <a:t>", "</a:t>
            </a:r>
            <a:r>
              <a:rPr lang="en-US" dirty="0">
                <a:solidFill>
                  <a:srgbClr val="444444"/>
                </a:solidFill>
                <a:latin typeface="Calibri" panose="020F0502020204030204" pitchFamily="34" charset="0"/>
              </a:rPr>
              <a:t>trophozoite", "ring", "schizont" and "leukocyte". Each image(.png) </a:t>
            </a:r>
            <a:r>
              <a:rPr lang="en-US" dirty="0" smtClean="0">
                <a:solidFill>
                  <a:srgbClr val="444444"/>
                </a:solidFill>
                <a:latin typeface="Calibri" panose="020F0502020204030204" pitchFamily="34" charset="0"/>
              </a:rPr>
              <a:t>includes</a:t>
            </a:r>
          </a:p>
          <a:p>
            <a:r>
              <a:rPr lang="en-US" dirty="0" smtClean="0">
                <a:solidFill>
                  <a:srgbClr val="444444"/>
                </a:solidFill>
                <a:latin typeface="Calibri" panose="020F0502020204030204" pitchFamily="34" charset="0"/>
              </a:rPr>
              <a:t>several </a:t>
            </a:r>
            <a:r>
              <a:rPr lang="en-US" dirty="0">
                <a:solidFill>
                  <a:srgbClr val="444444"/>
                </a:solidFill>
                <a:latin typeface="Calibri" panose="020F0502020204030204" pitchFamily="34" charset="0"/>
              </a:rPr>
              <a:t>such </a:t>
            </a:r>
            <a:r>
              <a:rPr lang="en-US" dirty="0" smtClean="0">
                <a:solidFill>
                  <a:srgbClr val="444444"/>
                </a:solidFill>
                <a:latin typeface="Calibri" panose="020F0502020204030204" pitchFamily="34" charset="0"/>
              </a:rPr>
              <a:t>cells and </a:t>
            </a:r>
            <a:r>
              <a:rPr lang="en-US" dirty="0">
                <a:solidFill>
                  <a:srgbClr val="444444"/>
                </a:solidFill>
                <a:latin typeface="Calibri" panose="020F0502020204030204" pitchFamily="34" charset="0"/>
              </a:rPr>
              <a:t>is labeled by a text file(.txt) and a bounding box (.json).</a:t>
            </a:r>
          </a:p>
        </p:txBody>
      </p:sp>
      <p:sp>
        <p:nvSpPr>
          <p:cNvPr id="8" name="Rectangle 7"/>
          <p:cNvSpPr/>
          <p:nvPr/>
        </p:nvSpPr>
        <p:spPr>
          <a:xfrm>
            <a:off x="161537" y="621889"/>
            <a:ext cx="2244525" cy="369332"/>
          </a:xfrm>
          <a:prstGeom prst="rect">
            <a:avLst/>
          </a:prstGeom>
        </p:spPr>
        <p:txBody>
          <a:bodyPr wrap="none">
            <a:spAutoFit/>
          </a:bodyPr>
          <a:lstStyle/>
          <a:p>
            <a:r>
              <a:rPr lang="en-IN" b="1" dirty="0"/>
              <a:t>DATASET EMPLOYED :</a:t>
            </a:r>
          </a:p>
        </p:txBody>
      </p:sp>
      <p:sp>
        <p:nvSpPr>
          <p:cNvPr id="15" name="TextBox 14">
            <a:extLst>
              <a:ext uri="{FF2B5EF4-FFF2-40B4-BE49-F238E27FC236}">
                <a16:creationId xmlns:a16="http://schemas.microsoft.com/office/drawing/2014/main" id="{895BA35B-CF23-4E71-BA78-3E8963FF720F}"/>
              </a:ext>
            </a:extLst>
          </p:cNvPr>
          <p:cNvSpPr txBox="1"/>
          <p:nvPr/>
        </p:nvSpPr>
        <p:spPr>
          <a:xfrm>
            <a:off x="252980" y="5585241"/>
            <a:ext cx="10067925" cy="923330"/>
          </a:xfrm>
          <a:prstGeom prst="rect">
            <a:avLst/>
          </a:prstGeom>
          <a:noFill/>
        </p:spPr>
        <p:txBody>
          <a:bodyPr wrap="square" rtlCol="0">
            <a:spAutoFit/>
          </a:bodyPr>
          <a:lstStyle/>
          <a:p>
            <a:r>
              <a:rPr lang="en-IN" b="1" dirty="0"/>
              <a:t>EVALUATION </a:t>
            </a:r>
            <a:r>
              <a:rPr lang="en-IN" b="1" dirty="0" smtClean="0"/>
              <a:t>METRICS:   </a:t>
            </a:r>
            <a:r>
              <a:rPr lang="en-IN" dirty="0" smtClean="0"/>
              <a:t>Accuracy,</a:t>
            </a:r>
          </a:p>
          <a:p>
            <a:r>
              <a:rPr lang="en-IN" dirty="0"/>
              <a:t>	</a:t>
            </a:r>
            <a:r>
              <a:rPr lang="en-IN" dirty="0" smtClean="0"/>
              <a:t>	         mAp.</a:t>
            </a:r>
          </a:p>
          <a:p>
            <a:pPr marL="285750" indent="-285750">
              <a:buFont typeface="Arial" panose="020B0604020202020204" pitchFamily="34" charset="0"/>
              <a:buChar char="•"/>
            </a:pPr>
            <a:endParaRPr lang="en-IN"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906" y="2115322"/>
            <a:ext cx="6614707" cy="3469919"/>
          </a:xfrm>
          <a:prstGeom prst="rect">
            <a:avLst/>
          </a:prstGeom>
        </p:spPr>
      </p:pic>
    </p:spTree>
    <p:extLst>
      <p:ext uri="{BB962C8B-B14F-4D97-AF65-F5344CB8AC3E}">
        <p14:creationId xmlns:p14="http://schemas.microsoft.com/office/powerpoint/2010/main" val="2957343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9FEF665-8015-490B-B03A-A2CD5626E9C5}"/>
              </a:ext>
            </a:extLst>
          </p:cNvPr>
          <p:cNvSpPr>
            <a:spLocks noGrp="1"/>
          </p:cNvSpPr>
          <p:nvPr>
            <p:ph idx="1"/>
          </p:nvPr>
        </p:nvSpPr>
        <p:spPr>
          <a:xfrm>
            <a:off x="838200" y="864066"/>
            <a:ext cx="10515600" cy="5402510"/>
          </a:xfrm>
        </p:spPr>
        <p:txBody>
          <a:bodyPr>
            <a:normAutofit/>
          </a:bodyPr>
          <a:lstStyle/>
          <a:p>
            <a:r>
              <a:rPr lang="en-US" sz="3300" b="1" i="0" u="none" strike="noStrike" smtClean="0">
                <a:solidFill>
                  <a:srgbClr val="000000"/>
                </a:solidFill>
                <a:effectLst/>
                <a:latin typeface="+mn-lt"/>
              </a:rPr>
              <a:t>RESULTS</a:t>
            </a:r>
          </a:p>
          <a:p>
            <a:pPr marL="0" indent="0">
              <a:buNone/>
            </a:pPr>
            <a:endParaRPr lang="en-US" sz="2800" b="1" i="0" u="none" strike="noStrike" dirty="0">
              <a:solidFill>
                <a:srgbClr val="000000"/>
              </a:solidFill>
              <a:effectLst/>
              <a:latin typeface="+mn-lt"/>
            </a:endParaRPr>
          </a:p>
        </p:txBody>
      </p:sp>
      <p:sp>
        <p:nvSpPr>
          <p:cNvPr id="4" name="TextBox 3">
            <a:extLst>
              <a:ext uri="{FF2B5EF4-FFF2-40B4-BE49-F238E27FC236}">
                <a16:creationId xmlns:a16="http://schemas.microsoft.com/office/drawing/2014/main" id="{E10C774C-BCD2-4A96-AC35-E49C5581C65F}"/>
              </a:ext>
            </a:extLst>
          </p:cNvPr>
          <p:cNvSpPr txBox="1"/>
          <p:nvPr/>
        </p:nvSpPr>
        <p:spPr>
          <a:xfrm>
            <a:off x="430823" y="230616"/>
            <a:ext cx="10950754" cy="812529"/>
          </a:xfrm>
          <a:prstGeom prst="rect">
            <a:avLst/>
          </a:prstGeom>
          <a:noFill/>
        </p:spPr>
        <p:txBody>
          <a:bodyPr wrap="square">
            <a:spAutoFit/>
          </a:bodyPr>
          <a:lstStyle/>
          <a:p>
            <a:pPr>
              <a:lnSpc>
                <a:spcPct val="90000"/>
              </a:lnSpc>
            </a:pPr>
            <a:r>
              <a:rPr lang="en-GB" sz="1600" b="0" strike="noStrike" spc="-1" dirty="0">
                <a:latin typeface="Arial Black"/>
              </a:rPr>
              <a:t>Batch No</a:t>
            </a:r>
            <a:r>
              <a:rPr lang="en-GB" sz="1600" spc="-1" dirty="0">
                <a:latin typeface="Arial Black"/>
              </a:rPr>
              <a:t>: </a:t>
            </a:r>
            <a:r>
              <a:rPr lang="en-GB" sz="1600" b="0" strike="noStrike" spc="-1" dirty="0" smtClean="0">
                <a:latin typeface="Arial Black"/>
              </a:rPr>
              <a:t>C24</a:t>
            </a:r>
            <a:r>
              <a:rPr lang="en-GB" sz="1600" spc="-1" dirty="0">
                <a:latin typeface="Arial Black"/>
              </a:rPr>
              <a:t>	             Name of the project: </a:t>
            </a:r>
            <a:r>
              <a:rPr lang="en-GB" sz="1600" spc="-1" dirty="0" smtClean="0">
                <a:latin typeface="Arial Black"/>
              </a:rPr>
              <a:t>BLOOD CELLS DETECTION</a:t>
            </a:r>
            <a:r>
              <a:rPr lang="en-GB" sz="1800" dirty="0"/>
              <a:t/>
            </a:r>
            <a:br>
              <a:rPr lang="en-GB" sz="1800" dirty="0"/>
            </a:br>
            <a:endParaRPr lang="en-US" sz="3600" b="0" strike="noStrike" spc="-1" dirty="0">
              <a:latin typeface="Arial"/>
            </a:endParaRPr>
          </a:p>
        </p:txBody>
      </p:sp>
      <p:sp>
        <p:nvSpPr>
          <p:cNvPr id="3"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7"/>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916" y="1945995"/>
            <a:ext cx="4982398" cy="3744583"/>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377" y="1945995"/>
            <a:ext cx="5003200" cy="3744583"/>
          </a:xfrm>
          <a:prstGeom prst="rect">
            <a:avLst/>
          </a:prstGeom>
        </p:spPr>
      </p:pic>
    </p:spTree>
    <p:extLst>
      <p:ext uri="{BB962C8B-B14F-4D97-AF65-F5344CB8AC3E}">
        <p14:creationId xmlns:p14="http://schemas.microsoft.com/office/powerpoint/2010/main" val="35000068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0C774C-BCD2-4A96-AC35-E49C5581C65F}"/>
              </a:ext>
            </a:extLst>
          </p:cNvPr>
          <p:cNvSpPr txBox="1"/>
          <p:nvPr/>
        </p:nvSpPr>
        <p:spPr>
          <a:xfrm>
            <a:off x="838200" y="323940"/>
            <a:ext cx="10950754" cy="812529"/>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GB" sz="1600" b="0" i="0" u="none" strike="noStrike" kern="1200" cap="none" spc="-1" normalizeH="0" baseline="0" noProof="0" dirty="0" smtClean="0">
                <a:ln>
                  <a:noFill/>
                </a:ln>
                <a:solidFill>
                  <a:prstClr val="black"/>
                </a:solidFill>
                <a:effectLst/>
                <a:uLnTx/>
                <a:uFillTx/>
                <a:latin typeface="Arial Black"/>
                <a:ea typeface="+mn-ea"/>
                <a:cs typeface="+mn-cs"/>
              </a:rPr>
              <a:t>Batch No: C24	                                                 Name of the project: </a:t>
            </a:r>
            <a:r>
              <a:rPr lang="en-GB" sz="1600" spc="-1" noProof="0" dirty="0" smtClean="0">
                <a:solidFill>
                  <a:prstClr val="black"/>
                </a:solidFill>
                <a:latin typeface="Arial Black"/>
              </a:rPr>
              <a:t>BLOOD CELLS DETECTION</a:t>
            </a:r>
            <a:r>
              <a:rPr kumimoji="0" lang="en-GB"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r>
            <a:br>
              <a:rPr kumimoji="0" lang="en-GB" sz="1800" b="0" i="0" u="none" strike="noStrike" kern="1200" cap="none" spc="0" normalizeH="0" baseline="0" noProof="0" dirty="0" smtClean="0">
                <a:ln>
                  <a:noFill/>
                </a:ln>
                <a:solidFill>
                  <a:prstClr val="black"/>
                </a:solidFill>
                <a:effectLst/>
                <a:uLnTx/>
                <a:uFillTx/>
                <a:latin typeface="Calibri" panose="020F0502020204030204"/>
                <a:ea typeface="+mn-ea"/>
                <a:cs typeface="+mn-cs"/>
              </a:rPr>
            </a:br>
            <a:endParaRPr kumimoji="0" lang="en-US" sz="3600" b="0" i="0" u="none" strike="noStrike" kern="1200" cap="none" spc="-1" normalizeH="0" baseline="0" noProof="0" dirty="0">
              <a:ln>
                <a:noFill/>
              </a:ln>
              <a:solidFill>
                <a:prstClr val="black"/>
              </a:solidFill>
              <a:effectLst/>
              <a:uLnTx/>
              <a:uFillTx/>
              <a:latin typeface="Arial"/>
              <a:ea typeface="+mn-ea"/>
              <a:cs typeface="+mn-cs"/>
            </a:endParaRPr>
          </a:p>
        </p:txBody>
      </p:sp>
      <p:sp>
        <p:nvSpPr>
          <p:cNvPr id="5" name="Content Placeholder 4">
            <a:extLst>
              <a:ext uri="{FF2B5EF4-FFF2-40B4-BE49-F238E27FC236}">
                <a16:creationId xmlns:a16="http://schemas.microsoft.com/office/drawing/2014/main" id="{9B605DA5-7196-4CFC-9B03-090200B8489D}"/>
              </a:ext>
            </a:extLst>
          </p:cNvPr>
          <p:cNvSpPr>
            <a:spLocks noGrp="1"/>
          </p:cNvSpPr>
          <p:nvPr>
            <p:ph idx="1"/>
          </p:nvPr>
        </p:nvSpPr>
        <p:spPr>
          <a:xfrm>
            <a:off x="838200" y="679269"/>
            <a:ext cx="10515600" cy="6176963"/>
          </a:xfrm>
        </p:spPr>
        <p:txBody>
          <a:bodyPr>
            <a:normAutofit/>
          </a:bodyPr>
          <a:lstStyle/>
          <a:p>
            <a:pPr marL="0" indent="0">
              <a:buNone/>
            </a:pPr>
            <a:endParaRPr lang="en-IN" b="1" dirty="0" smtClean="0"/>
          </a:p>
          <a:p>
            <a:pPr marL="0" indent="0">
              <a:buNone/>
            </a:pPr>
            <a:r>
              <a:rPr lang="en-IN" b="1" dirty="0" smtClean="0"/>
              <a:t>CONCLUSION</a:t>
            </a:r>
            <a:br>
              <a:rPr lang="en-IN" b="1" dirty="0" smtClean="0"/>
            </a:br>
            <a:endParaRPr lang="en-IN" b="1" dirty="0" smtClean="0"/>
          </a:p>
          <a:p>
            <a:pPr fontAlgn="base">
              <a:lnSpc>
                <a:spcPct val="110000"/>
              </a:lnSpc>
            </a:pPr>
            <a:r>
              <a:rPr lang="en-IN" sz="1900" dirty="0"/>
              <a:t>The classification and detection RBCs and WBCs of aiding the medical field makes fast and reliable system</a:t>
            </a:r>
          </a:p>
          <a:p>
            <a:pPr fontAlgn="base">
              <a:lnSpc>
                <a:spcPct val="110000"/>
              </a:lnSpc>
            </a:pPr>
            <a:r>
              <a:rPr lang="en-IN" sz="1900" dirty="0"/>
              <a:t>The faster RCNN is not only compatible but also reliable to be employed for the pretrained data set</a:t>
            </a:r>
          </a:p>
          <a:p>
            <a:pPr marL="0" indent="0">
              <a:buNone/>
            </a:pPr>
            <a:endParaRPr lang="en-IN" dirty="0"/>
          </a:p>
          <a:p>
            <a:pPr marL="0" indent="0">
              <a:buNone/>
            </a:pPr>
            <a:r>
              <a:rPr lang="en-IN" b="1" dirty="0"/>
              <a:t>FUTURE </a:t>
            </a:r>
            <a:r>
              <a:rPr lang="en-IN" b="1" dirty="0" smtClean="0"/>
              <a:t>SCOPE</a:t>
            </a:r>
            <a:br>
              <a:rPr lang="en-IN" b="1" dirty="0" smtClean="0"/>
            </a:br>
            <a:endParaRPr lang="en-IN" b="1" dirty="0"/>
          </a:p>
          <a:p>
            <a:pPr fontAlgn="base">
              <a:lnSpc>
                <a:spcPct val="100000"/>
              </a:lnSpc>
            </a:pPr>
            <a:r>
              <a:rPr lang="en-IN" sz="1900" dirty="0"/>
              <a:t>Based from existing related literature, ordinary Neural Networks are usually employed. Also, in existing researches, RBC types are the main focus.</a:t>
            </a:r>
          </a:p>
          <a:p>
            <a:pPr fontAlgn="base">
              <a:lnSpc>
                <a:spcPct val="100000"/>
              </a:lnSpc>
            </a:pPr>
            <a:r>
              <a:rPr lang="en-IN" sz="1900" dirty="0"/>
              <a:t>The aim is to have a fast and reliable system in order to achieve the goal of aiding the medical field in the classification of RBCs and WBCs. </a:t>
            </a:r>
          </a:p>
          <a:p>
            <a:pPr marL="0" indent="0">
              <a:buNone/>
            </a:pPr>
            <a:r>
              <a:rPr lang="en-US" sz="2600" dirty="0">
                <a:latin typeface="Times New Roman"/>
                <a:cs typeface="Times New Roman"/>
              </a:rPr>
              <a:t> </a:t>
            </a:r>
            <a:endParaRPr lang="en-IN" sz="2600" b="1" dirty="0">
              <a:latin typeface="Times New Roman"/>
              <a:cs typeface="Times New Roman"/>
            </a:endParaRPr>
          </a:p>
        </p:txBody>
      </p:sp>
      <p:sp>
        <p:nvSpPr>
          <p:cNvPr id="16" name="Rectangle 15"/>
          <p:cNvSpPr>
            <a:spLocks noChangeArrowheads="1"/>
          </p:cNvSpPr>
          <p:nvPr/>
        </p:nvSpPr>
        <p:spPr bwMode="auto">
          <a:xfrm>
            <a:off x="0" y="67926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771503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0C774C-BCD2-4A96-AC35-E49C5581C65F}"/>
              </a:ext>
            </a:extLst>
          </p:cNvPr>
          <p:cNvSpPr txBox="1"/>
          <p:nvPr/>
        </p:nvSpPr>
        <p:spPr>
          <a:xfrm>
            <a:off x="838200" y="323940"/>
            <a:ext cx="10950754" cy="812529"/>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GB" sz="1600" b="0" i="0" u="none" strike="noStrike" kern="1200" cap="none" spc="-1" normalizeH="0" baseline="0" noProof="0" dirty="0" smtClean="0">
                <a:ln>
                  <a:noFill/>
                </a:ln>
                <a:solidFill>
                  <a:prstClr val="black"/>
                </a:solidFill>
                <a:effectLst/>
                <a:uLnTx/>
                <a:uFillTx/>
                <a:latin typeface="Arial Black"/>
                <a:ea typeface="+mn-ea"/>
                <a:cs typeface="+mn-cs"/>
              </a:rPr>
              <a:t>Batch No: C24	                                                 Name of the project: </a:t>
            </a:r>
            <a:r>
              <a:rPr lang="en-GB" sz="1600" spc="-1" noProof="0" dirty="0" smtClean="0">
                <a:solidFill>
                  <a:prstClr val="black"/>
                </a:solidFill>
                <a:latin typeface="Arial Black"/>
              </a:rPr>
              <a:t>BLOOD CELLS DETECTION</a:t>
            </a:r>
            <a:r>
              <a:rPr kumimoji="0" lang="en-GB"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r>
            <a:br>
              <a:rPr kumimoji="0" lang="en-GB" sz="1800" b="0" i="0" u="none" strike="noStrike" kern="1200" cap="none" spc="0" normalizeH="0" baseline="0" noProof="0" dirty="0" smtClean="0">
                <a:ln>
                  <a:noFill/>
                </a:ln>
                <a:solidFill>
                  <a:prstClr val="black"/>
                </a:solidFill>
                <a:effectLst/>
                <a:uLnTx/>
                <a:uFillTx/>
                <a:latin typeface="Calibri" panose="020F0502020204030204"/>
                <a:ea typeface="+mn-ea"/>
                <a:cs typeface="+mn-cs"/>
              </a:rPr>
            </a:br>
            <a:endParaRPr kumimoji="0" lang="en-US" sz="3600" b="0" i="0" u="none" strike="noStrike" kern="1200" cap="none" spc="-1" normalizeH="0" baseline="0" noProof="0" dirty="0">
              <a:ln>
                <a:noFill/>
              </a:ln>
              <a:solidFill>
                <a:prstClr val="black"/>
              </a:solidFill>
              <a:effectLst/>
              <a:uLnTx/>
              <a:uFillTx/>
              <a:latin typeface="Arial"/>
              <a:ea typeface="+mn-ea"/>
              <a:cs typeface="+mn-cs"/>
            </a:endParaRPr>
          </a:p>
        </p:txBody>
      </p:sp>
      <p:sp>
        <p:nvSpPr>
          <p:cNvPr id="5" name="Content Placeholder 4">
            <a:extLst>
              <a:ext uri="{FF2B5EF4-FFF2-40B4-BE49-F238E27FC236}">
                <a16:creationId xmlns:a16="http://schemas.microsoft.com/office/drawing/2014/main" id="{9B605DA5-7196-4CFC-9B03-090200B8489D}"/>
              </a:ext>
            </a:extLst>
          </p:cNvPr>
          <p:cNvSpPr>
            <a:spLocks noGrp="1"/>
          </p:cNvSpPr>
          <p:nvPr>
            <p:ph idx="1"/>
          </p:nvPr>
        </p:nvSpPr>
        <p:spPr>
          <a:xfrm>
            <a:off x="838200" y="679269"/>
            <a:ext cx="10515600" cy="6176963"/>
          </a:xfrm>
        </p:spPr>
        <p:txBody>
          <a:bodyPr>
            <a:normAutofit/>
          </a:bodyPr>
          <a:lstStyle/>
          <a:p>
            <a:pPr marL="0" indent="0">
              <a:buNone/>
            </a:pPr>
            <a:endParaRPr lang="en-IN" b="1" dirty="0" smtClean="0"/>
          </a:p>
          <a:p>
            <a:pPr marL="0" indent="0">
              <a:buNone/>
            </a:pPr>
            <a:r>
              <a:rPr lang="en-IN" b="1" dirty="0"/>
              <a:t>REFERENCES</a:t>
            </a:r>
            <a:r>
              <a:rPr lang="en-IN" b="1" dirty="0"/>
              <a:t/>
            </a:r>
            <a:br>
              <a:rPr lang="en-IN" b="1" dirty="0"/>
            </a:br>
            <a:endParaRPr lang="en-IN" b="1" dirty="0" smtClean="0"/>
          </a:p>
          <a:p>
            <a:pPr marL="0" indent="0">
              <a:buNone/>
            </a:pPr>
            <a:r>
              <a:rPr lang="en-IN" sz="1800" dirty="0"/>
              <a:t>[1]	V. Acharya and P. Kumar, “Identification and red blood cell classification using computer aided system to    diagnose blood disorders,” 2017 Int. Conf. Adv. </a:t>
            </a:r>
            <a:r>
              <a:rPr lang="en-IN" sz="1800" dirty="0" err="1"/>
              <a:t>Comput</a:t>
            </a:r>
            <a:r>
              <a:rPr lang="en-IN" sz="1800" dirty="0"/>
              <a:t>. </a:t>
            </a:r>
            <a:r>
              <a:rPr lang="en-IN" sz="1800" dirty="0" err="1"/>
              <a:t>Commun</a:t>
            </a:r>
            <a:r>
              <a:rPr lang="en-IN" sz="1800" dirty="0"/>
              <a:t>. Informatics, ICACCI 2017, vol. 2017-January,   pp. 2098–2104, 2017.</a:t>
            </a:r>
          </a:p>
          <a:p>
            <a:pPr marL="0" indent="0">
              <a:buNone/>
            </a:pPr>
            <a:r>
              <a:rPr lang="en-IN" sz="1800" dirty="0"/>
              <a:t>[2]	R. J. </a:t>
            </a:r>
            <a:r>
              <a:rPr lang="en-IN" sz="1800" dirty="0" err="1"/>
              <a:t>Meimban</a:t>
            </a:r>
            <a:r>
              <a:rPr lang="en-IN" sz="1800" dirty="0"/>
              <a:t>, A. R. Fernando, A. </a:t>
            </a:r>
            <a:r>
              <a:rPr lang="en-IN" sz="1800" dirty="0" err="1"/>
              <a:t>Monsura</a:t>
            </a:r>
            <a:r>
              <a:rPr lang="en-IN" sz="1800" dirty="0"/>
              <a:t>, J. </a:t>
            </a:r>
            <a:r>
              <a:rPr lang="en-IN" sz="1800" dirty="0" err="1"/>
              <a:t>Ranada</a:t>
            </a:r>
            <a:r>
              <a:rPr lang="en-IN" sz="1800" dirty="0"/>
              <a:t>, and J. C. </a:t>
            </a:r>
            <a:r>
              <a:rPr lang="en-IN" sz="1800" dirty="0" err="1"/>
              <a:t>Apduhan</a:t>
            </a:r>
            <a:r>
              <a:rPr lang="en-IN" sz="1800" dirty="0"/>
              <a:t>, “Blood Cells Counting using Python </a:t>
            </a:r>
            <a:r>
              <a:rPr lang="en-IN" sz="1800" dirty="0" err="1"/>
              <a:t>OpenCV</a:t>
            </a:r>
            <a:r>
              <a:rPr lang="en-IN" sz="1800" dirty="0"/>
              <a:t>,” Int. Conf. Signal Process. Proceedings, ICSP, vol. 2018-Augus, pp. 50–53, 2019. </a:t>
            </a:r>
          </a:p>
          <a:p>
            <a:pPr marL="0" indent="0">
              <a:buNone/>
            </a:pPr>
            <a:r>
              <a:rPr lang="en-IN" sz="1800" dirty="0"/>
              <a:t>[3]	S. Ren, K. He, R. </a:t>
            </a:r>
            <a:r>
              <a:rPr lang="en-IN" sz="1800" dirty="0" err="1"/>
              <a:t>Girshick</a:t>
            </a:r>
            <a:r>
              <a:rPr lang="en-IN" sz="1800" dirty="0"/>
              <a:t>, and J. Sun, “Faster R-CNN: Towards Real-Time Object Detection with Region Proposal Networks,” in NIPS, 2015.</a:t>
            </a:r>
          </a:p>
          <a:p>
            <a:pPr marL="0" indent="0">
              <a:buNone/>
            </a:pPr>
            <a:r>
              <a:rPr lang="en-IN" sz="1800" dirty="0"/>
              <a:t>[4]	R. </a:t>
            </a:r>
            <a:r>
              <a:rPr lang="en-IN" sz="1800" dirty="0" err="1"/>
              <a:t>Girshick</a:t>
            </a:r>
            <a:r>
              <a:rPr lang="en-IN" sz="1800" dirty="0"/>
              <a:t>, “Fast R-CNN,” in IEEE International Conference on Computer Vision (ICCV), 2015.</a:t>
            </a:r>
          </a:p>
          <a:p>
            <a:pPr marL="0" indent="0">
              <a:lnSpc>
                <a:spcPct val="100000"/>
              </a:lnSpc>
              <a:buNone/>
            </a:pPr>
            <a:r>
              <a:rPr lang="en-US" sz="1800" dirty="0" smtClean="0"/>
              <a:t>[</a:t>
            </a:r>
            <a:r>
              <a:rPr lang="en-US" sz="1800" dirty="0"/>
              <a:t>5]	J. </a:t>
            </a:r>
            <a:r>
              <a:rPr lang="en-US" sz="1800" dirty="0" err="1"/>
              <a:t>Gatc</a:t>
            </a:r>
            <a:r>
              <a:rPr lang="en-US" sz="1800" dirty="0"/>
              <a:t> and F. </a:t>
            </a:r>
            <a:r>
              <a:rPr lang="en-US" sz="1800" dirty="0" err="1"/>
              <a:t>Maspiyanti</a:t>
            </a:r>
            <a:r>
              <a:rPr lang="en-US" sz="1800" dirty="0"/>
              <a:t>, “Red blood cell and white blood cell classification using double </a:t>
            </a:r>
            <a:r>
              <a:rPr lang="en-US" sz="1800" dirty="0" err="1"/>
              <a:t>thresholding</a:t>
            </a:r>
            <a:r>
              <a:rPr lang="en-US" sz="1800" dirty="0"/>
              <a:t> and BLOB analysis,” 2016 4th Int. Conf. Inf. </a:t>
            </a:r>
            <a:r>
              <a:rPr lang="en-US" sz="1800" dirty="0" err="1"/>
              <a:t>Commun</a:t>
            </a:r>
            <a:r>
              <a:rPr lang="en-US" sz="1800" dirty="0"/>
              <a:t>. Technol. </a:t>
            </a:r>
            <a:r>
              <a:rPr lang="en-US" sz="1800" dirty="0" err="1"/>
              <a:t>ICoICT</a:t>
            </a:r>
            <a:r>
              <a:rPr lang="en-US" sz="1800" dirty="0"/>
              <a:t> 2016, vol. 4, no. c, pp. </a:t>
            </a:r>
            <a:r>
              <a:rPr lang="en-US" sz="1800" dirty="0"/>
              <a:t>1–5, </a:t>
            </a:r>
            <a:r>
              <a:rPr lang="en-US" sz="1800" dirty="0" smtClean="0"/>
              <a:t>2016.</a:t>
            </a:r>
          </a:p>
          <a:p>
            <a:pPr marL="0" indent="0">
              <a:lnSpc>
                <a:spcPct val="100000"/>
              </a:lnSpc>
              <a:buNone/>
            </a:pPr>
            <a:r>
              <a:rPr lang="en-US" sz="1800" dirty="0" smtClean="0"/>
              <a:t>[6</a:t>
            </a:r>
            <a:r>
              <a:rPr lang="en-US" sz="1800" dirty="0"/>
              <a:t>]	S. </a:t>
            </a:r>
            <a:r>
              <a:rPr lang="en-US" sz="1800" dirty="0" err="1"/>
              <a:t>Tantikitti</a:t>
            </a:r>
            <a:r>
              <a:rPr lang="en-US" sz="1800" dirty="0"/>
              <a:t>, S. </a:t>
            </a:r>
            <a:r>
              <a:rPr lang="en-US" sz="1800" dirty="0" err="1"/>
              <a:t>Tumswadi</a:t>
            </a:r>
            <a:r>
              <a:rPr lang="en-US" sz="1800" dirty="0"/>
              <a:t>, and W. </a:t>
            </a:r>
            <a:r>
              <a:rPr lang="en-US" sz="1800" dirty="0" err="1"/>
              <a:t>Premchaiswadi</a:t>
            </a:r>
            <a:r>
              <a:rPr lang="en-US" sz="1800" dirty="0"/>
              <a:t>, “Image processing for detection of dengue virus based on WBC classification and decision tree,” Int. Conf. ICT </a:t>
            </a:r>
            <a:r>
              <a:rPr lang="en-US" sz="1800" dirty="0" err="1"/>
              <a:t>Knowl</a:t>
            </a:r>
            <a:r>
              <a:rPr lang="en-US" sz="1800" dirty="0"/>
              <a:t>. Eng., vol. 2015-Decem, pp. </a:t>
            </a:r>
            <a:r>
              <a:rPr lang="en-US" sz="1800" dirty="0"/>
              <a:t>84–89, </a:t>
            </a:r>
            <a:r>
              <a:rPr lang="en-US" sz="1800" dirty="0" smtClean="0"/>
              <a:t>2015.</a:t>
            </a:r>
            <a:endParaRPr lang="en-US" sz="1800" dirty="0"/>
          </a:p>
          <a:p>
            <a:pPr marL="0" indent="0">
              <a:buNone/>
            </a:pPr>
            <a:endParaRPr lang="en-IN" sz="2600" b="1" dirty="0">
              <a:latin typeface="Times New Roman"/>
              <a:cs typeface="Times New Roman"/>
            </a:endParaRPr>
          </a:p>
        </p:txBody>
      </p:sp>
      <p:sp>
        <p:nvSpPr>
          <p:cNvPr id="16" name="Rectangle 15"/>
          <p:cNvSpPr>
            <a:spLocks noChangeArrowheads="1"/>
          </p:cNvSpPr>
          <p:nvPr/>
        </p:nvSpPr>
        <p:spPr bwMode="auto">
          <a:xfrm>
            <a:off x="0" y="67926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588440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0A0AD3-54EB-47E0-9BF4-EA8FF4053F9D}"/>
              </a:ext>
            </a:extLst>
          </p:cNvPr>
          <p:cNvSpPr txBox="1"/>
          <p:nvPr/>
        </p:nvSpPr>
        <p:spPr>
          <a:xfrm>
            <a:off x="3362325" y="2390775"/>
            <a:ext cx="6257925" cy="1323439"/>
          </a:xfrm>
          <a:prstGeom prst="rect">
            <a:avLst/>
          </a:prstGeom>
          <a:noFill/>
        </p:spPr>
        <p:txBody>
          <a:bodyPr wrap="square" rtlCol="0">
            <a:spAutoFit/>
          </a:bodyPr>
          <a:lstStyle/>
          <a:p>
            <a:r>
              <a:rPr lang="en-US" sz="8000" b="1" dirty="0"/>
              <a:t>THANK YOU</a:t>
            </a:r>
            <a:endParaRPr lang="en-IN" sz="8000" b="1" dirty="0"/>
          </a:p>
        </p:txBody>
      </p:sp>
    </p:spTree>
    <p:extLst>
      <p:ext uri="{BB962C8B-B14F-4D97-AF65-F5344CB8AC3E}">
        <p14:creationId xmlns:p14="http://schemas.microsoft.com/office/powerpoint/2010/main" val="37252026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id="{9198DE0F-4C22-4521-B913-A914D5F0F0E5}"/>
              </a:ext>
            </a:extLst>
          </p:cNvPr>
          <p:cNvSpPr/>
          <p:nvPr/>
        </p:nvSpPr>
        <p:spPr>
          <a:xfrm>
            <a:off x="442531" y="181189"/>
            <a:ext cx="11749469" cy="3477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GB" sz="1200" spc="-1" dirty="0">
                <a:latin typeface="Arial Black"/>
              </a:rPr>
              <a:t>Batch : </a:t>
            </a:r>
            <a:r>
              <a:rPr lang="en-GB" sz="1200" spc="-1" dirty="0" smtClean="0">
                <a:latin typeface="Arial Black"/>
              </a:rPr>
              <a:t>C24        </a:t>
            </a:r>
            <a:r>
              <a:rPr lang="en-GB" sz="1200" spc="-1" dirty="0">
                <a:latin typeface="Arial Black"/>
              </a:rPr>
              <a:t>Tittle : </a:t>
            </a:r>
            <a:r>
              <a:rPr lang="en-GB" sz="1200" spc="-1" dirty="0" smtClean="0">
                <a:latin typeface="Arial Black"/>
              </a:rPr>
              <a:t>Blood Cells Detection</a:t>
            </a:r>
            <a:endParaRPr lang="en-US" sz="2200" b="0" strike="noStrike" spc="-1" dirty="0">
              <a:latin typeface="Arial"/>
            </a:endParaRPr>
          </a:p>
        </p:txBody>
      </p:sp>
      <p:sp>
        <p:nvSpPr>
          <p:cNvPr id="4" name="TextBox 3">
            <a:extLst>
              <a:ext uri="{FF2B5EF4-FFF2-40B4-BE49-F238E27FC236}">
                <a16:creationId xmlns:a16="http://schemas.microsoft.com/office/drawing/2014/main" id="{4E9B1038-65BA-4B19-9205-F3D97FB0166E}"/>
              </a:ext>
            </a:extLst>
          </p:cNvPr>
          <p:cNvSpPr txBox="1"/>
          <p:nvPr/>
        </p:nvSpPr>
        <p:spPr>
          <a:xfrm>
            <a:off x="95249" y="974040"/>
            <a:ext cx="11991975" cy="2062103"/>
          </a:xfrm>
          <a:prstGeom prst="rect">
            <a:avLst/>
          </a:prstGeom>
          <a:noFill/>
        </p:spPr>
        <p:txBody>
          <a:bodyPr wrap="square" rtlCol="0">
            <a:spAutoFit/>
          </a:bodyPr>
          <a:lstStyle/>
          <a:p>
            <a:r>
              <a:rPr lang="en-US" b="1" dirty="0"/>
              <a:t>       </a:t>
            </a:r>
            <a:r>
              <a:rPr lang="en-US" sz="2000" b="1" dirty="0"/>
              <a:t>PROBLEM STATEMENT:</a:t>
            </a:r>
          </a:p>
          <a:p>
            <a:endParaRPr lang="en-US" b="1" dirty="0"/>
          </a:p>
          <a:p>
            <a:pPr marL="285750" indent="-285750">
              <a:buFont typeface="Arial" panose="020B0604020202020204" pitchFamily="34" charset="0"/>
              <a:buChar char="•"/>
            </a:pPr>
            <a:r>
              <a:rPr lang="en-US" dirty="0"/>
              <a:t>Deep learning based models have had great success in object detection, but the state of the art models have not yet been widely applied to biological image data. We apply for an object detection model previously used on natural images to identify cells and recognize their stages in bright field microscopy images of malaria-infected </a:t>
            </a:r>
            <a:r>
              <a:rPr lang="en-US" dirty="0" smtClean="0"/>
              <a:t>blood</a:t>
            </a:r>
          </a:p>
          <a:p>
            <a:endParaRPr lang="en-US" dirty="0" smtClean="0"/>
          </a:p>
          <a:p>
            <a:pPr marL="285750" indent="-285750">
              <a:buFont typeface="Arial" panose="020B0604020202020204" pitchFamily="34" charset="0"/>
              <a:buChar char="•"/>
            </a:pPr>
            <a:r>
              <a:rPr lang="en-US" dirty="0"/>
              <a:t>Applying Faster R-CNN for Object Detection on Malaria Images.</a:t>
            </a:r>
            <a:endParaRPr lang="en-US" dirty="0"/>
          </a:p>
        </p:txBody>
      </p:sp>
      <p:sp>
        <p:nvSpPr>
          <p:cNvPr id="5" name="TextBox 4">
            <a:extLst>
              <a:ext uri="{FF2B5EF4-FFF2-40B4-BE49-F238E27FC236}">
                <a16:creationId xmlns:a16="http://schemas.microsoft.com/office/drawing/2014/main" id="{8A68E0E4-6055-47CA-9E94-4AAC8AFF108B}"/>
              </a:ext>
            </a:extLst>
          </p:cNvPr>
          <p:cNvSpPr txBox="1"/>
          <p:nvPr/>
        </p:nvSpPr>
        <p:spPr>
          <a:xfrm>
            <a:off x="95249" y="3481251"/>
            <a:ext cx="11620500" cy="3170099"/>
          </a:xfrm>
          <a:prstGeom prst="rect">
            <a:avLst/>
          </a:prstGeom>
          <a:noFill/>
        </p:spPr>
        <p:txBody>
          <a:bodyPr wrap="square" rtlCol="0">
            <a:spAutoFit/>
          </a:bodyPr>
          <a:lstStyle/>
          <a:p>
            <a:r>
              <a:rPr lang="en-US" dirty="0"/>
              <a:t>     </a:t>
            </a:r>
            <a:endParaRPr lang="en-US" dirty="0" smtClean="0"/>
          </a:p>
          <a:p>
            <a:r>
              <a:rPr lang="en-US" dirty="0" smtClean="0"/>
              <a:t>      </a:t>
            </a:r>
            <a:r>
              <a:rPr lang="en-US" sz="2000" b="1" dirty="0"/>
              <a:t>PROJECT SCOPE:</a:t>
            </a:r>
          </a:p>
          <a:p>
            <a:endParaRPr lang="en-US" dirty="0"/>
          </a:p>
          <a:p>
            <a:pPr marL="285750" indent="-285750">
              <a:buFont typeface="Arial" panose="020B0604020202020204" pitchFamily="34" charset="0"/>
              <a:buChar char="•"/>
            </a:pPr>
            <a:r>
              <a:rPr lang="en-US" dirty="0" smtClean="0"/>
              <a:t> Many micro-organisms like malaria parasites are still studied by expert manual inspection and hand counting. This type of object detection task is challenging due to factors like variations in cell shape, density, and color, and uncertainty of some cell classes.</a:t>
            </a:r>
          </a:p>
          <a:p>
            <a:endParaRPr lang="en-US" dirty="0" smtClean="0"/>
          </a:p>
          <a:p>
            <a:pPr marL="285750" indent="-285750">
              <a:buFont typeface="Arial" panose="020B0604020202020204" pitchFamily="34" charset="0"/>
              <a:buChar char="•"/>
            </a:pPr>
            <a:r>
              <a:rPr lang="en-US" dirty="0"/>
              <a:t>Given images of blood samples predict whether a patient has malaria or not </a:t>
            </a:r>
            <a:r>
              <a:rPr lang="en-US" dirty="0" smtClean="0"/>
              <a:t>?</a:t>
            </a:r>
            <a:endParaRPr lang="en-US" dirty="0" smtClean="0"/>
          </a:p>
          <a:p>
            <a:endParaRPr lang="en-US" dirty="0" smtClean="0"/>
          </a:p>
          <a:p>
            <a:endParaRPr lang="en-IN" dirty="0"/>
          </a:p>
          <a:p>
            <a:endParaRPr lang="en-IN" dirty="0"/>
          </a:p>
        </p:txBody>
      </p:sp>
    </p:spTree>
    <p:extLst>
      <p:ext uri="{BB962C8B-B14F-4D97-AF65-F5344CB8AC3E}">
        <p14:creationId xmlns:p14="http://schemas.microsoft.com/office/powerpoint/2010/main" val="37865028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546DDF-7CC4-4090-A90B-8EC537D049A3}"/>
              </a:ext>
            </a:extLst>
          </p:cNvPr>
          <p:cNvSpPr txBox="1"/>
          <p:nvPr/>
        </p:nvSpPr>
        <p:spPr>
          <a:xfrm>
            <a:off x="414670" y="1050063"/>
            <a:ext cx="11001375" cy="923330"/>
          </a:xfrm>
          <a:prstGeom prst="rect">
            <a:avLst/>
          </a:prstGeom>
          <a:noFill/>
        </p:spPr>
        <p:txBody>
          <a:bodyPr wrap="square" rtlCol="0">
            <a:spAutoFit/>
          </a:bodyPr>
          <a:lstStyle/>
          <a:p>
            <a:r>
              <a:rPr lang="en-IN" b="1" dirty="0"/>
              <a:t>APPLICATION AREAS:</a:t>
            </a:r>
          </a:p>
          <a:p>
            <a:r>
              <a:rPr lang="en-IN" dirty="0" smtClean="0"/>
              <a:t>Medical Sector</a:t>
            </a:r>
            <a:endParaRPr lang="en-IN" dirty="0"/>
          </a:p>
          <a:p>
            <a:endParaRPr lang="en-IN" dirty="0"/>
          </a:p>
        </p:txBody>
      </p:sp>
      <p:sp>
        <p:nvSpPr>
          <p:cNvPr id="5" name="TextBox 4">
            <a:extLst>
              <a:ext uri="{FF2B5EF4-FFF2-40B4-BE49-F238E27FC236}">
                <a16:creationId xmlns:a16="http://schemas.microsoft.com/office/drawing/2014/main" id="{7229ED18-3080-4FA5-B27C-EF1A19003DB6}"/>
              </a:ext>
            </a:extLst>
          </p:cNvPr>
          <p:cNvSpPr txBox="1"/>
          <p:nvPr/>
        </p:nvSpPr>
        <p:spPr>
          <a:xfrm>
            <a:off x="414670" y="2964933"/>
            <a:ext cx="11548730" cy="1754326"/>
          </a:xfrm>
          <a:prstGeom prst="rect">
            <a:avLst/>
          </a:prstGeom>
          <a:noFill/>
        </p:spPr>
        <p:txBody>
          <a:bodyPr wrap="square" rtlCol="0">
            <a:spAutoFit/>
          </a:bodyPr>
          <a:lstStyle/>
          <a:p>
            <a:r>
              <a:rPr lang="en-IN" b="1" dirty="0"/>
              <a:t>CHALLENGES:</a:t>
            </a:r>
          </a:p>
          <a:p>
            <a:endParaRPr lang="en-IN" b="1" dirty="0"/>
          </a:p>
          <a:p>
            <a:pPr lvl="1"/>
            <a:r>
              <a:rPr lang="en-US" dirty="0"/>
              <a:t>We use Faster Region-based Convolutional Neural Network (Faster R-CNN), one of the top performing object detection models in recent years, pre-trained on ImageNet but fine tuned with our data, and compare it to a baseline, which is based on a traditional approach consisting of cell segmentation, extraction of several single-cell features, and classification using random forests.</a:t>
            </a:r>
          </a:p>
        </p:txBody>
      </p:sp>
      <p:sp>
        <p:nvSpPr>
          <p:cNvPr id="6" name="CustomShape 1">
            <a:extLst>
              <a:ext uri="{FF2B5EF4-FFF2-40B4-BE49-F238E27FC236}">
                <a16:creationId xmlns:a16="http://schemas.microsoft.com/office/drawing/2014/main" id="{9198DE0F-4C22-4521-B913-A914D5F0F0E5}"/>
              </a:ext>
            </a:extLst>
          </p:cNvPr>
          <p:cNvSpPr/>
          <p:nvPr/>
        </p:nvSpPr>
        <p:spPr>
          <a:xfrm>
            <a:off x="442531" y="181189"/>
            <a:ext cx="11749469" cy="3477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GB" sz="1200" spc="-1" dirty="0">
                <a:latin typeface="Arial Black"/>
              </a:rPr>
              <a:t>Batch : </a:t>
            </a:r>
            <a:r>
              <a:rPr lang="en-GB" sz="1200" spc="-1" dirty="0" smtClean="0">
                <a:latin typeface="Arial Black"/>
              </a:rPr>
              <a:t>C24        </a:t>
            </a:r>
            <a:r>
              <a:rPr lang="en-GB" sz="1200" spc="-1" dirty="0">
                <a:latin typeface="Arial Black"/>
              </a:rPr>
              <a:t>Tittle : </a:t>
            </a:r>
            <a:r>
              <a:rPr lang="en-GB" sz="1200" spc="-1" dirty="0" smtClean="0">
                <a:latin typeface="Arial Black"/>
              </a:rPr>
              <a:t>Blood Cells Detection</a:t>
            </a:r>
            <a:endParaRPr lang="en-US" sz="2200" b="0" strike="noStrike" spc="-1" dirty="0">
              <a:latin typeface="Arial"/>
            </a:endParaRPr>
          </a:p>
        </p:txBody>
      </p:sp>
    </p:spTree>
    <p:extLst>
      <p:ext uri="{BB962C8B-B14F-4D97-AF65-F5344CB8AC3E}">
        <p14:creationId xmlns:p14="http://schemas.microsoft.com/office/powerpoint/2010/main" val="12428919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2030B8-E696-4690-A300-D3DF7B24FDAC}"/>
              </a:ext>
            </a:extLst>
          </p:cNvPr>
          <p:cNvSpPr txBox="1"/>
          <p:nvPr/>
        </p:nvSpPr>
        <p:spPr>
          <a:xfrm>
            <a:off x="146506" y="654277"/>
            <a:ext cx="5522595" cy="2339102"/>
          </a:xfrm>
          <a:prstGeom prst="rect">
            <a:avLst/>
          </a:prstGeom>
          <a:noFill/>
        </p:spPr>
        <p:txBody>
          <a:bodyPr wrap="square" rtlCol="0">
            <a:spAutoFit/>
          </a:bodyPr>
          <a:lstStyle/>
          <a:p>
            <a:r>
              <a:rPr lang="en-IN" sz="2000" b="1" dirty="0">
                <a:cs typeface="Times New Roman" panose="02020603050405020304" pitchFamily="18" charset="0"/>
              </a:rPr>
              <a:t>SOFTWARE/HARDWARE REQUIREMENTS</a:t>
            </a:r>
            <a:r>
              <a:rPr lang="en-IN" sz="1800" b="1" dirty="0">
                <a:latin typeface="Times New Roman" panose="02020603050405020304" pitchFamily="18" charset="0"/>
                <a:cs typeface="Times New Roman" panose="02020603050405020304" pitchFamily="18" charset="0"/>
              </a:rPr>
              <a:t>:</a:t>
            </a:r>
          </a:p>
          <a:p>
            <a:endParaRPr lang="en-IN" sz="1800" b="1" dirty="0">
              <a:latin typeface="Times New Roman" panose="02020603050405020304" pitchFamily="18" charset="0"/>
              <a:cs typeface="Times New Roman" panose="02020603050405020304" pitchFamily="18" charset="0"/>
            </a:endParaRPr>
          </a:p>
          <a:p>
            <a:r>
              <a:rPr lang="en-US" dirty="0"/>
              <a:t>  Operating System : Windows 7 or higher</a:t>
            </a:r>
          </a:p>
          <a:p>
            <a:r>
              <a:rPr lang="en-US" dirty="0"/>
              <a:t>  Front end               : Python (anaconda 3)</a:t>
            </a:r>
          </a:p>
          <a:p>
            <a:r>
              <a:rPr lang="en-US" dirty="0"/>
              <a:t>  Package                  : numpy, </a:t>
            </a:r>
            <a:r>
              <a:rPr lang="en-US" dirty="0" smtClean="0"/>
              <a:t>Pandas, keras, 			</a:t>
            </a:r>
            <a:r>
              <a:rPr lang="en-US" dirty="0"/>
              <a:t> </a:t>
            </a:r>
            <a:r>
              <a:rPr lang="en-US" dirty="0" smtClean="0"/>
              <a:t> matplotlib, sklearn, tensorflow,                   		  Object_detection</a:t>
            </a:r>
            <a:endParaRPr lang="en-US" dirty="0"/>
          </a:p>
          <a:p>
            <a:r>
              <a:rPr lang="en-US" dirty="0"/>
              <a:t>  </a:t>
            </a:r>
            <a:endParaRPr lang="en-IN" dirty="0"/>
          </a:p>
        </p:txBody>
      </p:sp>
      <p:sp>
        <p:nvSpPr>
          <p:cNvPr id="5" name="TextBox 4">
            <a:extLst>
              <a:ext uri="{FF2B5EF4-FFF2-40B4-BE49-F238E27FC236}">
                <a16:creationId xmlns:a16="http://schemas.microsoft.com/office/drawing/2014/main" id="{55406DCC-5052-46E4-8230-0ECA248493B0}"/>
              </a:ext>
            </a:extLst>
          </p:cNvPr>
          <p:cNvSpPr txBox="1"/>
          <p:nvPr/>
        </p:nvSpPr>
        <p:spPr>
          <a:xfrm>
            <a:off x="5181600" y="654277"/>
            <a:ext cx="6772276" cy="1292662"/>
          </a:xfrm>
          <a:prstGeom prst="rect">
            <a:avLst/>
          </a:prstGeom>
          <a:noFill/>
        </p:spPr>
        <p:txBody>
          <a:bodyPr wrap="square" rtlCol="0">
            <a:spAutoFit/>
          </a:bodyPr>
          <a:lstStyle/>
          <a:p>
            <a:r>
              <a:rPr lang="en-IN" sz="2000" b="1" dirty="0"/>
              <a:t>OBJECTIVES:</a:t>
            </a:r>
          </a:p>
          <a:p>
            <a:r>
              <a:rPr lang="en-IN" sz="2000" b="1" dirty="0"/>
              <a:t>   	      </a:t>
            </a:r>
          </a:p>
          <a:p>
            <a:r>
              <a:rPr lang="en-IN" b="1" dirty="0" smtClean="0"/>
              <a:t>           </a:t>
            </a:r>
            <a:r>
              <a:rPr lang="en-US" dirty="0" smtClean="0"/>
              <a:t>Applying </a:t>
            </a:r>
            <a:r>
              <a:rPr lang="en-US" dirty="0"/>
              <a:t>Faster R-CNN for Object Detection on Malaria Images</a:t>
            </a:r>
          </a:p>
          <a:p>
            <a:r>
              <a:rPr lang="en-IN" sz="2000" b="1" dirty="0" smtClean="0"/>
              <a:t>  </a:t>
            </a:r>
            <a:endParaRPr lang="en-IN" sz="2000" b="1" dirty="0"/>
          </a:p>
        </p:txBody>
      </p:sp>
      <p:pic>
        <p:nvPicPr>
          <p:cNvPr id="6" name="Picture 5"/>
          <p:cNvPicPr>
            <a:picLocks noChangeAspect="1"/>
          </p:cNvPicPr>
          <p:nvPr/>
        </p:nvPicPr>
        <p:blipFill>
          <a:blip r:embed="rId2"/>
          <a:stretch>
            <a:fillRect/>
          </a:stretch>
        </p:blipFill>
        <p:spPr>
          <a:xfrm>
            <a:off x="6246871" y="2544431"/>
            <a:ext cx="4641734" cy="3492000"/>
          </a:xfrm>
          <a:prstGeom prst="rect">
            <a:avLst/>
          </a:prstGeom>
        </p:spPr>
      </p:pic>
      <p:sp>
        <p:nvSpPr>
          <p:cNvPr id="8" name="Rectangle 7"/>
          <p:cNvSpPr/>
          <p:nvPr/>
        </p:nvSpPr>
        <p:spPr>
          <a:xfrm>
            <a:off x="1666553" y="5667099"/>
            <a:ext cx="3648435" cy="369332"/>
          </a:xfrm>
          <a:prstGeom prst="rect">
            <a:avLst/>
          </a:prstGeom>
        </p:spPr>
        <p:txBody>
          <a:bodyPr wrap="none">
            <a:spAutoFit/>
          </a:bodyPr>
          <a:lstStyle/>
          <a:p>
            <a:r>
              <a:rPr lang="en-US" dirty="0"/>
              <a:t>Sample image of Infected Blood Cells</a:t>
            </a:r>
          </a:p>
        </p:txBody>
      </p:sp>
      <p:sp>
        <p:nvSpPr>
          <p:cNvPr id="9" name="CustomShape 1">
            <a:extLst>
              <a:ext uri="{FF2B5EF4-FFF2-40B4-BE49-F238E27FC236}">
                <a16:creationId xmlns:a16="http://schemas.microsoft.com/office/drawing/2014/main" id="{9198DE0F-4C22-4521-B913-A914D5F0F0E5}"/>
              </a:ext>
            </a:extLst>
          </p:cNvPr>
          <p:cNvSpPr/>
          <p:nvPr/>
        </p:nvSpPr>
        <p:spPr>
          <a:xfrm>
            <a:off x="442531" y="181189"/>
            <a:ext cx="11749469" cy="3477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GB" sz="1200" spc="-1" dirty="0">
                <a:latin typeface="Arial Black"/>
              </a:rPr>
              <a:t>Batch : </a:t>
            </a:r>
            <a:r>
              <a:rPr lang="en-GB" sz="1200" spc="-1" dirty="0" smtClean="0">
                <a:latin typeface="Arial Black"/>
              </a:rPr>
              <a:t>C24        </a:t>
            </a:r>
            <a:r>
              <a:rPr lang="en-GB" sz="1200" spc="-1" dirty="0">
                <a:latin typeface="Arial Black"/>
              </a:rPr>
              <a:t>Tittle : </a:t>
            </a:r>
            <a:r>
              <a:rPr lang="en-GB" sz="1200" spc="-1" dirty="0" smtClean="0">
                <a:latin typeface="Arial Black"/>
              </a:rPr>
              <a:t>Blood Cells Detection</a:t>
            </a:r>
            <a:endParaRPr lang="en-US" sz="2200" b="0" strike="noStrike" spc="-1" dirty="0">
              <a:latin typeface="Arial"/>
            </a:endParaRPr>
          </a:p>
        </p:txBody>
      </p:sp>
    </p:spTree>
    <p:extLst>
      <p:ext uri="{BB962C8B-B14F-4D97-AF65-F5344CB8AC3E}">
        <p14:creationId xmlns:p14="http://schemas.microsoft.com/office/powerpoint/2010/main" val="14381786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
          <p:cNvSpPr txBox="1"/>
          <p:nvPr/>
        </p:nvSpPr>
        <p:spPr>
          <a:xfrm>
            <a:off x="305937" y="162340"/>
            <a:ext cx="11657463" cy="179023"/>
          </a:xfrm>
          <a:prstGeom prst="rect">
            <a:avLst/>
          </a:prstGeom>
        </p:spPr>
        <p:txBody>
          <a:bodyPr vert="horz" wrap="square" lIns="0" tIns="12700" rIns="0" bIns="0" rtlCol="0">
            <a:spAutoFit/>
          </a:bodyPr>
          <a:lstStyle/>
          <a:p>
            <a:pPr>
              <a:lnSpc>
                <a:spcPct val="90000"/>
              </a:lnSpc>
            </a:pPr>
            <a:r>
              <a:rPr lang="en-GB" sz="1200" spc="-1">
                <a:latin typeface="Arial Black"/>
              </a:rPr>
              <a:t>Batch : C24        Tittle : Blood Cells Detection</a:t>
            </a:r>
            <a:endParaRPr lang="en-US" sz="2200" spc="-1" dirty="0">
              <a:latin typeface="Arial"/>
            </a:endParaRPr>
          </a:p>
        </p:txBody>
      </p:sp>
      <p:sp>
        <p:nvSpPr>
          <p:cNvPr id="4" name="object 6"/>
          <p:cNvSpPr/>
          <p:nvPr/>
        </p:nvSpPr>
        <p:spPr>
          <a:xfrm>
            <a:off x="3937907" y="5305236"/>
            <a:ext cx="3397049" cy="685801"/>
          </a:xfrm>
          <a:custGeom>
            <a:avLst/>
            <a:gdLst/>
            <a:ahLst/>
            <a:cxnLst/>
            <a:rect l="l" t="t" r="r" b="b"/>
            <a:pathLst>
              <a:path w="11852910" h="1421764">
                <a:moveTo>
                  <a:pt x="11852663" y="1421277"/>
                </a:moveTo>
                <a:lnTo>
                  <a:pt x="0" y="1421277"/>
                </a:lnTo>
                <a:lnTo>
                  <a:pt x="0" y="0"/>
                </a:lnTo>
                <a:lnTo>
                  <a:pt x="11852663" y="0"/>
                </a:lnTo>
                <a:lnTo>
                  <a:pt x="11852663" y="1421277"/>
                </a:lnTo>
                <a:close/>
              </a:path>
            </a:pathLst>
          </a:custGeom>
          <a:solidFill>
            <a:srgbClr val="D8D8D8"/>
          </a:solidFill>
        </p:spPr>
        <p:txBody>
          <a:bodyPr wrap="square" lIns="0" tIns="0" rIns="0" bIns="0" rtlCol="0"/>
          <a:lstStyle/>
          <a:p>
            <a:r>
              <a:rPr lang="en-US" spc="-95" dirty="0" smtClean="0">
                <a:solidFill>
                  <a:srgbClr val="444444"/>
                </a:solidFill>
                <a:latin typeface="Trebuchet MS"/>
                <a:cs typeface="Trebuchet MS"/>
              </a:rPr>
              <a:t> Inputs: images</a:t>
            </a:r>
            <a:r>
              <a:rPr lang="en-US" spc="-95" dirty="0">
                <a:solidFill>
                  <a:srgbClr val="444444"/>
                </a:solidFill>
                <a:latin typeface="Trebuchet MS"/>
                <a:cs typeface="Trebuchet MS"/>
              </a:rPr>
              <a:t>, </a:t>
            </a:r>
            <a:r>
              <a:rPr lang="en-US" spc="-55" dirty="0">
                <a:solidFill>
                  <a:srgbClr val="444444"/>
                </a:solidFill>
                <a:latin typeface="Trebuchet MS"/>
                <a:cs typeface="Trebuchet MS"/>
              </a:rPr>
              <a:t>bounding </a:t>
            </a:r>
            <a:r>
              <a:rPr lang="en-US" spc="-114" dirty="0">
                <a:solidFill>
                  <a:srgbClr val="444444"/>
                </a:solidFill>
                <a:latin typeface="Trebuchet MS"/>
                <a:cs typeface="Trebuchet MS"/>
              </a:rPr>
              <a:t>box,</a:t>
            </a:r>
            <a:r>
              <a:rPr lang="en-US" spc="-285" dirty="0">
                <a:solidFill>
                  <a:srgbClr val="444444"/>
                </a:solidFill>
                <a:latin typeface="Trebuchet MS"/>
                <a:cs typeface="Trebuchet MS"/>
              </a:rPr>
              <a:t> </a:t>
            </a:r>
            <a:r>
              <a:rPr lang="en-US" spc="-85" dirty="0" smtClean="0">
                <a:solidFill>
                  <a:srgbClr val="444444"/>
                </a:solidFill>
                <a:latin typeface="Trebuchet MS"/>
                <a:cs typeface="Trebuchet MS"/>
              </a:rPr>
              <a:t>labels</a:t>
            </a:r>
          </a:p>
          <a:p>
            <a:r>
              <a:rPr lang="en-US" spc="-55" dirty="0" smtClean="0">
                <a:solidFill>
                  <a:srgbClr val="444444"/>
                </a:solidFill>
                <a:latin typeface="Trebuchet MS"/>
                <a:cs typeface="Trebuchet MS"/>
              </a:rPr>
              <a:t> Output: bounding </a:t>
            </a:r>
            <a:r>
              <a:rPr lang="en-US" spc="-114" dirty="0">
                <a:solidFill>
                  <a:srgbClr val="444444"/>
                </a:solidFill>
                <a:latin typeface="Trebuchet MS"/>
                <a:cs typeface="Trebuchet MS"/>
              </a:rPr>
              <a:t>box,</a:t>
            </a:r>
            <a:r>
              <a:rPr lang="en-US" spc="-225" dirty="0">
                <a:solidFill>
                  <a:srgbClr val="444444"/>
                </a:solidFill>
                <a:latin typeface="Trebuchet MS"/>
                <a:cs typeface="Trebuchet MS"/>
              </a:rPr>
              <a:t> </a:t>
            </a:r>
            <a:r>
              <a:rPr lang="en-US" spc="-85" dirty="0">
                <a:solidFill>
                  <a:srgbClr val="444444"/>
                </a:solidFill>
                <a:latin typeface="Trebuchet MS"/>
                <a:cs typeface="Trebuchet MS"/>
              </a:rPr>
              <a:t>probability</a:t>
            </a:r>
            <a:endParaRPr dirty="0"/>
          </a:p>
        </p:txBody>
      </p:sp>
      <p:sp>
        <p:nvSpPr>
          <p:cNvPr id="5" name="object 7"/>
          <p:cNvSpPr txBox="1"/>
          <p:nvPr/>
        </p:nvSpPr>
        <p:spPr>
          <a:xfrm>
            <a:off x="305937" y="496552"/>
            <a:ext cx="150749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Module-1</a:t>
            </a:r>
            <a:r>
              <a:rPr sz="1200" spc="-75" dirty="0">
                <a:latin typeface="Arial"/>
                <a:cs typeface="Arial"/>
              </a:rPr>
              <a:t> </a:t>
            </a:r>
            <a:r>
              <a:rPr sz="1200" spc="-5" dirty="0">
                <a:latin typeface="Arial"/>
                <a:cs typeface="Arial"/>
              </a:rPr>
              <a:t>Description:</a:t>
            </a:r>
            <a:endParaRPr sz="1200" dirty="0">
              <a:latin typeface="Arial"/>
              <a:cs typeface="Arial"/>
            </a:endParaRPr>
          </a:p>
        </p:txBody>
      </p:sp>
      <p:sp>
        <p:nvSpPr>
          <p:cNvPr id="6" name="object 8"/>
          <p:cNvSpPr txBox="1"/>
          <p:nvPr/>
        </p:nvSpPr>
        <p:spPr>
          <a:xfrm>
            <a:off x="305937" y="1220450"/>
            <a:ext cx="568960" cy="389255"/>
          </a:xfrm>
          <a:prstGeom prst="rect">
            <a:avLst/>
          </a:prstGeom>
        </p:spPr>
        <p:txBody>
          <a:bodyPr vert="horz" wrap="square" lIns="0" tIns="20320" rIns="0" bIns="0" rtlCol="0">
            <a:spAutoFit/>
          </a:bodyPr>
          <a:lstStyle/>
          <a:p>
            <a:pPr marL="12700" marR="5080">
              <a:lnSpc>
                <a:spcPts val="1420"/>
              </a:lnSpc>
              <a:spcBef>
                <a:spcPts val="160"/>
              </a:spcBef>
            </a:pPr>
            <a:r>
              <a:rPr sz="1200" spc="-5" dirty="0">
                <a:solidFill>
                  <a:srgbClr val="3F3F3F"/>
                </a:solidFill>
                <a:latin typeface="Carlito"/>
                <a:cs typeface="Carlito"/>
              </a:rPr>
              <a:t>Inputs:  Outputs:</a:t>
            </a:r>
            <a:endParaRPr sz="1200">
              <a:latin typeface="Carlito"/>
              <a:cs typeface="Carlito"/>
            </a:endParaRPr>
          </a:p>
        </p:txBody>
      </p:sp>
      <p:sp>
        <p:nvSpPr>
          <p:cNvPr id="7" name="object 9"/>
          <p:cNvSpPr txBox="1"/>
          <p:nvPr/>
        </p:nvSpPr>
        <p:spPr>
          <a:xfrm>
            <a:off x="11088951" y="6600294"/>
            <a:ext cx="56769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Marks:2</a:t>
            </a:r>
            <a:endParaRPr sz="1200">
              <a:latin typeface="Arial"/>
              <a:cs typeface="Aria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111" y="3066907"/>
            <a:ext cx="2130053" cy="321283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2733" y="3355606"/>
            <a:ext cx="3513908" cy="2635431"/>
          </a:xfrm>
          <a:prstGeom prst="rect">
            <a:avLst/>
          </a:prstGeom>
        </p:spPr>
      </p:pic>
      <p:sp>
        <p:nvSpPr>
          <p:cNvPr id="10" name="object 2"/>
          <p:cNvSpPr txBox="1">
            <a:spLocks/>
          </p:cNvSpPr>
          <p:nvPr/>
        </p:nvSpPr>
        <p:spPr>
          <a:xfrm>
            <a:off x="1896809" y="506536"/>
            <a:ext cx="8565154" cy="452120"/>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kern="0" dirty="0" smtClean="0">
                <a:solidFill>
                  <a:sysClr val="windowText" lastClr="000000"/>
                </a:solidFill>
              </a:rPr>
              <a:t>Faster R-CNN</a:t>
            </a:r>
            <a:endParaRPr lang="en-US" kern="0" dirty="0">
              <a:solidFill>
                <a:sysClr val="windowText" lastClr="000000"/>
              </a:solidFill>
            </a:endParaRPr>
          </a:p>
        </p:txBody>
      </p:sp>
      <p:sp>
        <p:nvSpPr>
          <p:cNvPr id="11" name="CustomShape 2"/>
          <p:cNvSpPr/>
          <p:nvPr/>
        </p:nvSpPr>
        <p:spPr>
          <a:xfrm>
            <a:off x="305937" y="526868"/>
            <a:ext cx="11657463" cy="2368732"/>
          </a:xfrm>
          <a:prstGeom prst="rect">
            <a:avLst/>
          </a:prstGeom>
          <a:solidFill>
            <a:srgbClr val="D9D9D9"/>
          </a:solidFill>
          <a:ln w="9360">
            <a:solidFill>
              <a:srgbClr val="FFFFFF"/>
            </a:solidFill>
          </a:ln>
        </p:spPr>
        <p:style>
          <a:lnRef idx="2">
            <a:schemeClr val="accent1">
              <a:shade val="50000"/>
            </a:schemeClr>
          </a:lnRef>
          <a:fillRef idx="1">
            <a:schemeClr val="accent1"/>
          </a:fillRef>
          <a:effectRef idx="0">
            <a:schemeClr val="accent1"/>
          </a:effectRef>
          <a:fontRef idx="minor"/>
        </p:style>
        <p:txBody>
          <a:bodyPr/>
          <a:lstStyle/>
          <a:p>
            <a:pPr marL="285750" indent="-285750">
              <a:buFont typeface="Arial" panose="020B0604020202020204" pitchFamily="34" charset="0"/>
              <a:buChar char="•"/>
            </a:pPr>
            <a:r>
              <a:rPr lang="en-US" sz="1600" dirty="0" smtClean="0"/>
              <a:t>It is similar to the R-CNN approach but the only difference here is the induction of convolutional feature map that is used to detect the regions in an image </a:t>
            </a:r>
          </a:p>
          <a:p>
            <a:r>
              <a:rPr lang="en-US" sz="1600" dirty="0" smtClean="0"/>
              <a:t>       to reshape them into a bounding box. </a:t>
            </a:r>
          </a:p>
          <a:p>
            <a:pPr marL="285750" indent="-285750">
              <a:buFont typeface="Arial" panose="020B0604020202020204" pitchFamily="34" charset="0"/>
              <a:buChar char="•"/>
            </a:pPr>
            <a:r>
              <a:rPr lang="en-US" sz="1600" dirty="0" smtClean="0"/>
              <a:t>It profoundly replaces the Selective Search technique with much efficient Region Proposal Network that generates the detected areas in an image. </a:t>
            </a:r>
          </a:p>
          <a:p>
            <a:pPr marL="285750" indent="-285750">
              <a:buFont typeface="Arial" panose="020B0604020202020204" pitchFamily="34" charset="0"/>
              <a:buChar char="•"/>
            </a:pPr>
            <a:r>
              <a:rPr lang="en-US" sz="1600" dirty="0" smtClean="0"/>
              <a:t>It is highly used for carrying out real-time performance-based tasks in object detection tasks. It provides a trade-off between accuracy and speed. </a:t>
            </a:r>
          </a:p>
          <a:p>
            <a:pPr marL="285750" indent="-285750">
              <a:buFont typeface="Arial" panose="020B0604020202020204" pitchFamily="34" charset="0"/>
              <a:buChar char="•"/>
            </a:pPr>
            <a:r>
              <a:rPr lang="en-US" sz="1600" dirty="0" smtClean="0"/>
              <a:t>Faster R-CNN was the first to include the anchor boxes. It also carries out processes like testing and training way faster than R-CNN.</a:t>
            </a:r>
            <a:endParaRPr lang="en-US" sz="1600" dirty="0"/>
          </a:p>
        </p:txBody>
      </p:sp>
      <p:sp>
        <p:nvSpPr>
          <p:cNvPr id="12" name="Rectangle 11"/>
          <p:cNvSpPr/>
          <p:nvPr/>
        </p:nvSpPr>
        <p:spPr>
          <a:xfrm>
            <a:off x="4419600" y="3546420"/>
            <a:ext cx="1787495" cy="369332"/>
          </a:xfrm>
          <a:prstGeom prst="rect">
            <a:avLst/>
          </a:prstGeom>
        </p:spPr>
        <p:txBody>
          <a:bodyPr wrap="square">
            <a:spAutoFit/>
          </a:bodyPr>
          <a:lstStyle/>
          <a:p>
            <a:r>
              <a:rPr lang="en-US" dirty="0"/>
              <a:t>Faster R-CNN </a:t>
            </a:r>
          </a:p>
        </p:txBody>
      </p:sp>
    </p:spTree>
    <p:extLst>
      <p:ext uri="{BB962C8B-B14F-4D97-AF65-F5344CB8AC3E}">
        <p14:creationId xmlns:p14="http://schemas.microsoft.com/office/powerpoint/2010/main" val="18623319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5F8094-E8AC-4FD8-8E5C-87034D695B79}"/>
              </a:ext>
            </a:extLst>
          </p:cNvPr>
          <p:cNvSpPr txBox="1"/>
          <p:nvPr/>
        </p:nvSpPr>
        <p:spPr>
          <a:xfrm>
            <a:off x="219075" y="76200"/>
            <a:ext cx="11601450" cy="461665"/>
          </a:xfrm>
          <a:prstGeom prst="rect">
            <a:avLst/>
          </a:prstGeom>
          <a:noFill/>
        </p:spPr>
        <p:txBody>
          <a:bodyPr wrap="square" rtlCol="0">
            <a:spAutoFit/>
          </a:bodyPr>
          <a:lstStyle/>
          <a:p>
            <a:r>
              <a:rPr lang="en-GB" sz="1200" spc="-1" dirty="0">
                <a:latin typeface="Arial Black"/>
              </a:rPr>
              <a:t>Batch : C24        Tittle : Blood Cells Detection</a:t>
            </a:r>
            <a:endParaRPr lang="en-US" sz="2200" spc="-1" dirty="0">
              <a:latin typeface="Arial"/>
            </a:endParaRPr>
          </a:p>
          <a:p>
            <a:endParaRPr lang="en-US" sz="1200" b="0" strike="noStrike" spc="-1" dirty="0">
              <a:latin typeface="Arial Black" panose="020B0A04020102020204" pitchFamily="34" charset="0"/>
            </a:endParaRPr>
          </a:p>
        </p:txBody>
      </p:sp>
      <p:sp>
        <p:nvSpPr>
          <p:cNvPr id="6" name="Title 5">
            <a:extLst>
              <a:ext uri="{FF2B5EF4-FFF2-40B4-BE49-F238E27FC236}">
                <a16:creationId xmlns:a16="http://schemas.microsoft.com/office/drawing/2014/main" id="{F1C32849-C172-4A47-A637-859784C35678}"/>
              </a:ext>
            </a:extLst>
          </p:cNvPr>
          <p:cNvSpPr>
            <a:spLocks noGrp="1"/>
          </p:cNvSpPr>
          <p:nvPr>
            <p:ph type="ctrTitle"/>
          </p:nvPr>
        </p:nvSpPr>
        <p:spPr/>
        <p:txBody>
          <a:bodyPr/>
          <a:lstStyle/>
          <a:p>
            <a:r>
              <a:rPr lang="en-IN" dirty="0"/>
              <a:t/>
            </a:r>
            <a:br>
              <a:rPr lang="en-IN" dirty="0"/>
            </a:br>
            <a:endParaRPr lang="en-IN" dirty="0"/>
          </a:p>
        </p:txBody>
      </p:sp>
      <p:sp>
        <p:nvSpPr>
          <p:cNvPr id="7" name="Subtitle 6">
            <a:extLst>
              <a:ext uri="{FF2B5EF4-FFF2-40B4-BE49-F238E27FC236}">
                <a16:creationId xmlns:a16="http://schemas.microsoft.com/office/drawing/2014/main" id="{3F641CEA-D8E3-4EE0-8626-0961F24208E1}"/>
              </a:ext>
            </a:extLst>
          </p:cNvPr>
          <p:cNvSpPr>
            <a:spLocks noGrp="1"/>
          </p:cNvSpPr>
          <p:nvPr>
            <p:ph type="subTitle" idx="1"/>
          </p:nvPr>
        </p:nvSpPr>
        <p:spPr>
          <a:xfrm>
            <a:off x="479394" y="712459"/>
            <a:ext cx="10188606" cy="2629517"/>
          </a:xfrm>
        </p:spPr>
        <p:txBody>
          <a:bodyPr>
            <a:normAutofit/>
          </a:bodyPr>
          <a:lstStyle/>
          <a:p>
            <a:pPr lvl="0" algn="l">
              <a:lnSpc>
                <a:spcPct val="100000"/>
              </a:lnSpc>
              <a:spcBef>
                <a:spcPts val="0"/>
              </a:spcBef>
            </a:pPr>
            <a:r>
              <a:rPr lang="en-US" b="1" dirty="0" smtClean="0">
                <a:solidFill>
                  <a:prstClr val="black"/>
                </a:solidFill>
              </a:rPr>
              <a:t>			Two </a:t>
            </a:r>
            <a:r>
              <a:rPr lang="en-US" b="1" dirty="0">
                <a:solidFill>
                  <a:prstClr val="black"/>
                </a:solidFill>
              </a:rPr>
              <a:t>Stage Detection and </a:t>
            </a:r>
            <a:r>
              <a:rPr lang="en-US" b="1" dirty="0" smtClean="0">
                <a:solidFill>
                  <a:prstClr val="black"/>
                </a:solidFill>
              </a:rPr>
              <a:t>Classification</a:t>
            </a:r>
            <a:endParaRPr lang="en-US" sz="2000" b="1" dirty="0" smtClean="0"/>
          </a:p>
          <a:p>
            <a:pPr lvl="0" algn="l">
              <a:lnSpc>
                <a:spcPct val="100000"/>
              </a:lnSpc>
              <a:spcBef>
                <a:spcPts val="0"/>
              </a:spcBef>
            </a:pPr>
            <a:r>
              <a:rPr lang="en-US" sz="1800" b="1" dirty="0">
                <a:solidFill>
                  <a:prstClr val="black"/>
                </a:solidFill>
              </a:rPr>
              <a:t>First Stage</a:t>
            </a:r>
          </a:p>
          <a:p>
            <a:pPr indent="0" algn="l">
              <a:buNone/>
            </a:pPr>
            <a:r>
              <a:rPr lang="en-US" sz="1600" dirty="0" smtClean="0"/>
              <a:t>Label </a:t>
            </a:r>
            <a:r>
              <a:rPr lang="en-US" sz="1600" dirty="0"/>
              <a:t>all the cells other than RBC as Non RBC cells and then create a object detector that only detects either cell is RBC or NON RBC. For this task I used Tensorflow Object Detection API to fine-tune and train a Faster RCNN model pre-trained on coco dataset</a:t>
            </a:r>
            <a:r>
              <a:rPr lang="en-US" sz="1600" dirty="0" smtClean="0"/>
              <a:t>.</a:t>
            </a:r>
          </a:p>
          <a:p>
            <a:pPr indent="0" algn="l">
              <a:buNone/>
            </a:pPr>
            <a:endParaRPr lang="en-US" sz="16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10" y="3919867"/>
            <a:ext cx="11280215" cy="1991662"/>
          </a:xfrm>
          <a:prstGeom prst="rect">
            <a:avLst/>
          </a:prstGeom>
        </p:spPr>
      </p:pic>
      <p:sp>
        <p:nvSpPr>
          <p:cNvPr id="10" name="Rectangle 9"/>
          <p:cNvSpPr/>
          <p:nvPr/>
        </p:nvSpPr>
        <p:spPr>
          <a:xfrm>
            <a:off x="479394" y="2344004"/>
            <a:ext cx="1449949" cy="369332"/>
          </a:xfrm>
          <a:prstGeom prst="rect">
            <a:avLst/>
          </a:prstGeom>
        </p:spPr>
        <p:txBody>
          <a:bodyPr wrap="none">
            <a:spAutoFit/>
          </a:bodyPr>
          <a:lstStyle/>
          <a:p>
            <a:r>
              <a:rPr lang="en-US" b="1" dirty="0"/>
              <a:t>Second Stage</a:t>
            </a:r>
          </a:p>
        </p:txBody>
      </p:sp>
      <p:sp>
        <p:nvSpPr>
          <p:cNvPr id="12" name="Rectangle 11"/>
          <p:cNvSpPr/>
          <p:nvPr/>
        </p:nvSpPr>
        <p:spPr>
          <a:xfrm>
            <a:off x="540310" y="2777906"/>
            <a:ext cx="10127690" cy="646331"/>
          </a:xfrm>
          <a:prstGeom prst="rect">
            <a:avLst/>
          </a:prstGeom>
        </p:spPr>
        <p:txBody>
          <a:bodyPr wrap="square">
            <a:spAutoFit/>
          </a:bodyPr>
          <a:lstStyle/>
          <a:p>
            <a:r>
              <a:rPr lang="en-US" dirty="0"/>
              <a:t>For all the NON RBC cells create a CNN Classifier to classify given a NON RBC cell which category it belongs (trophozoite, schizont, ring, leukocyte, gametocyte). I fine-tuned VGG-16 Model trained on imagenet data.</a:t>
            </a:r>
          </a:p>
        </p:txBody>
      </p:sp>
    </p:spTree>
    <p:extLst>
      <p:ext uri="{BB962C8B-B14F-4D97-AF65-F5344CB8AC3E}">
        <p14:creationId xmlns:p14="http://schemas.microsoft.com/office/powerpoint/2010/main" val="12529789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B5C6D3-6411-414E-B7E0-FD82A36D56F6}"/>
              </a:ext>
            </a:extLst>
          </p:cNvPr>
          <p:cNvSpPr txBox="1"/>
          <p:nvPr/>
        </p:nvSpPr>
        <p:spPr>
          <a:xfrm>
            <a:off x="133350" y="76200"/>
            <a:ext cx="11896725" cy="461665"/>
          </a:xfrm>
          <a:prstGeom prst="rect">
            <a:avLst/>
          </a:prstGeom>
          <a:noFill/>
        </p:spPr>
        <p:txBody>
          <a:bodyPr wrap="square" rtlCol="0">
            <a:spAutoFit/>
          </a:bodyPr>
          <a:lstStyle/>
          <a:p>
            <a:r>
              <a:rPr lang="en-GB" sz="1200" spc="-1" dirty="0">
                <a:latin typeface="Arial Black"/>
              </a:rPr>
              <a:t>Batch : C24        Tittle : Blood Cells Detection</a:t>
            </a:r>
            <a:endParaRPr lang="en-US" sz="2200" spc="-1" dirty="0">
              <a:latin typeface="Arial"/>
            </a:endParaRPr>
          </a:p>
          <a:p>
            <a:endParaRPr lang="en-IN" sz="1200" dirty="0">
              <a:latin typeface="Arial Black" panose="020B0A04020102020204" pitchFamily="34" charset="0"/>
            </a:endParaRPr>
          </a:p>
        </p:txBody>
      </p:sp>
      <p:sp>
        <p:nvSpPr>
          <p:cNvPr id="6" name="Title 5">
            <a:extLst>
              <a:ext uri="{FF2B5EF4-FFF2-40B4-BE49-F238E27FC236}">
                <a16:creationId xmlns:a16="http://schemas.microsoft.com/office/drawing/2014/main" id="{742E04FA-48B1-47CD-978E-C9E3902643F1}"/>
              </a:ext>
            </a:extLst>
          </p:cNvPr>
          <p:cNvSpPr>
            <a:spLocks noGrp="1"/>
          </p:cNvSpPr>
          <p:nvPr>
            <p:ph type="ctrTitle"/>
          </p:nvPr>
        </p:nvSpPr>
        <p:spPr/>
        <p:txBody>
          <a:bodyPr/>
          <a:lstStyle/>
          <a:p>
            <a:r>
              <a:rPr lang="en-IN" dirty="0"/>
              <a:t/>
            </a:r>
            <a:br>
              <a:rPr lang="en-IN" dirty="0"/>
            </a:br>
            <a:endParaRPr lang="en-IN" dirty="0"/>
          </a:p>
        </p:txBody>
      </p:sp>
      <p:sp>
        <p:nvSpPr>
          <p:cNvPr id="7" name="Subtitle 6">
            <a:extLst>
              <a:ext uri="{FF2B5EF4-FFF2-40B4-BE49-F238E27FC236}">
                <a16:creationId xmlns:a16="http://schemas.microsoft.com/office/drawing/2014/main" id="{CF64654C-BFA7-4F3B-A733-DF4C38A7988F}"/>
              </a:ext>
            </a:extLst>
          </p:cNvPr>
          <p:cNvSpPr>
            <a:spLocks noGrp="1"/>
          </p:cNvSpPr>
          <p:nvPr>
            <p:ph type="subTitle" idx="1"/>
          </p:nvPr>
        </p:nvSpPr>
        <p:spPr>
          <a:xfrm>
            <a:off x="319596" y="537865"/>
            <a:ext cx="10741981" cy="807609"/>
          </a:xfrm>
        </p:spPr>
        <p:txBody>
          <a:bodyPr>
            <a:normAutofit/>
          </a:bodyPr>
          <a:lstStyle/>
          <a:p>
            <a:pPr algn="just"/>
            <a:r>
              <a:rPr lang="en-IN" sz="4400" dirty="0">
                <a:latin typeface="+mj-lt"/>
                <a:ea typeface="+mj-ea"/>
                <a:cs typeface="+mj-cs"/>
              </a:rPr>
              <a:t> </a:t>
            </a:r>
            <a:r>
              <a:rPr lang="en-IN" sz="4400" dirty="0" smtClean="0">
                <a:latin typeface="+mj-lt"/>
                <a:ea typeface="+mj-ea"/>
                <a:cs typeface="+mj-cs"/>
              </a:rPr>
              <a:t>		  	Faster </a:t>
            </a:r>
            <a:r>
              <a:rPr lang="en-IN" sz="4400" dirty="0">
                <a:latin typeface="+mj-lt"/>
                <a:ea typeface="+mj-ea"/>
                <a:cs typeface="+mj-cs"/>
              </a:rPr>
              <a:t>R-CNN Architecture</a:t>
            </a:r>
            <a:r>
              <a:rPr lang="en-IN" sz="3200" b="1" dirty="0">
                <a:latin typeface="Times New Roman" panose="02020603050405020304" pitchFamily="18" charset="0"/>
                <a:cs typeface="Times New Roman" panose="02020603050405020304" pitchFamily="18" charset="0"/>
              </a:rPr>
              <a:t> </a:t>
            </a:r>
            <a:endParaRPr lang="en-IN" sz="3200" b="1" dirty="0" smtClean="0">
              <a:latin typeface="Times New Roman" panose="02020603050405020304" pitchFamily="18" charset="0"/>
              <a:cs typeface="Times New Roman" panose="02020603050405020304" pitchFamily="18" charset="0"/>
            </a:endParaRPr>
          </a:p>
          <a:p>
            <a:endParaRPr lang="en-IN" dirty="0"/>
          </a:p>
        </p:txBody>
      </p:sp>
      <p:pic>
        <p:nvPicPr>
          <p:cNvPr id="8" name="Picture 7"/>
          <p:cNvPicPr>
            <a:picLocks noChangeAspect="1"/>
          </p:cNvPicPr>
          <p:nvPr/>
        </p:nvPicPr>
        <p:blipFill>
          <a:blip r:embed="rId2"/>
          <a:stretch>
            <a:fillRect/>
          </a:stretch>
        </p:blipFill>
        <p:spPr>
          <a:xfrm>
            <a:off x="3239059" y="1580999"/>
            <a:ext cx="5626970" cy="5026923"/>
          </a:xfrm>
          <a:prstGeom prst="rect">
            <a:avLst/>
          </a:prstGeom>
        </p:spPr>
      </p:pic>
    </p:spTree>
    <p:extLst>
      <p:ext uri="{BB962C8B-B14F-4D97-AF65-F5344CB8AC3E}">
        <p14:creationId xmlns:p14="http://schemas.microsoft.com/office/powerpoint/2010/main" val="21076803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B5C6D3-6411-414E-B7E0-FD82A36D56F6}"/>
              </a:ext>
            </a:extLst>
          </p:cNvPr>
          <p:cNvSpPr txBox="1"/>
          <p:nvPr/>
        </p:nvSpPr>
        <p:spPr>
          <a:xfrm>
            <a:off x="133350" y="76200"/>
            <a:ext cx="11896725" cy="461665"/>
          </a:xfrm>
          <a:prstGeom prst="rect">
            <a:avLst/>
          </a:prstGeom>
          <a:noFill/>
        </p:spPr>
        <p:txBody>
          <a:bodyPr wrap="square" rtlCol="0">
            <a:spAutoFit/>
          </a:bodyPr>
          <a:lstStyle/>
          <a:p>
            <a:r>
              <a:rPr lang="en-GB" sz="1200" spc="-1" dirty="0">
                <a:latin typeface="Arial Black"/>
              </a:rPr>
              <a:t>Batch : C24        Tittle : Blood Cells Detection</a:t>
            </a:r>
            <a:endParaRPr lang="en-US" sz="2200" spc="-1" dirty="0">
              <a:latin typeface="Arial"/>
            </a:endParaRPr>
          </a:p>
          <a:p>
            <a:endParaRPr lang="en-IN" sz="1200" dirty="0">
              <a:latin typeface="Arial Black" panose="020B0A04020102020204" pitchFamily="34" charset="0"/>
            </a:endParaRPr>
          </a:p>
        </p:txBody>
      </p:sp>
      <p:sp>
        <p:nvSpPr>
          <p:cNvPr id="3" name="Title 2">
            <a:extLst>
              <a:ext uri="{FF2B5EF4-FFF2-40B4-BE49-F238E27FC236}">
                <a16:creationId xmlns:a16="http://schemas.microsoft.com/office/drawing/2014/main" id="{49CD87C6-5EEB-42B3-AF91-C0C2A84293CF}"/>
              </a:ext>
            </a:extLst>
          </p:cNvPr>
          <p:cNvSpPr>
            <a:spLocks noGrp="1"/>
          </p:cNvSpPr>
          <p:nvPr>
            <p:ph type="title"/>
          </p:nvPr>
        </p:nvSpPr>
        <p:spPr/>
        <p:txBody>
          <a:bodyPr/>
          <a:lstStyle/>
          <a:p>
            <a:pPr algn="ctr"/>
            <a:r>
              <a:rPr lang="en-IN" dirty="0"/>
              <a:t>VGG16 ARCHITECHTURE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6537" y="1690688"/>
            <a:ext cx="7688172" cy="4331004"/>
          </a:xfrm>
          <a:prstGeom prst="rect">
            <a:avLst/>
          </a:prstGeom>
        </p:spPr>
      </p:pic>
    </p:spTree>
    <p:extLst>
      <p:ext uri="{BB962C8B-B14F-4D97-AF65-F5344CB8AC3E}">
        <p14:creationId xmlns:p14="http://schemas.microsoft.com/office/powerpoint/2010/main" val="30700338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0C774C-BCD2-4A96-AC35-E49C5581C65F}"/>
              </a:ext>
            </a:extLst>
          </p:cNvPr>
          <p:cNvSpPr txBox="1"/>
          <p:nvPr/>
        </p:nvSpPr>
        <p:spPr>
          <a:xfrm>
            <a:off x="241022" y="289670"/>
            <a:ext cx="10950754" cy="812529"/>
          </a:xfrm>
          <a:prstGeom prst="rect">
            <a:avLst/>
          </a:prstGeom>
          <a:noFill/>
        </p:spPr>
        <p:txBody>
          <a:bodyPr wrap="square">
            <a:spAutoFit/>
          </a:bodyPr>
          <a:lstStyle/>
          <a:p>
            <a:pPr>
              <a:lnSpc>
                <a:spcPct val="90000"/>
              </a:lnSpc>
            </a:pPr>
            <a:r>
              <a:rPr lang="en-GB" sz="1600" b="0" strike="noStrike" spc="-1" dirty="0">
                <a:latin typeface="Arial Black"/>
              </a:rPr>
              <a:t>Batch No</a:t>
            </a:r>
            <a:r>
              <a:rPr lang="en-GB" sz="1600" spc="-1" dirty="0">
                <a:latin typeface="Arial Black"/>
              </a:rPr>
              <a:t>: </a:t>
            </a:r>
            <a:r>
              <a:rPr lang="en-GB" sz="1600" b="0" strike="noStrike" spc="-1" dirty="0" smtClean="0">
                <a:latin typeface="Arial Black"/>
              </a:rPr>
              <a:t>C24</a:t>
            </a:r>
            <a:r>
              <a:rPr lang="en-GB" sz="1600" spc="-1" dirty="0">
                <a:latin typeface="Arial Black"/>
              </a:rPr>
              <a:t>	             Name of the project: BLOOD CELLS DETECTION</a:t>
            </a:r>
            <a:r>
              <a:rPr lang="en-GB" sz="1800" dirty="0"/>
              <a:t/>
            </a:r>
            <a:br>
              <a:rPr lang="en-GB" sz="1800" dirty="0"/>
            </a:br>
            <a:endParaRPr lang="en-US" sz="3600" b="0" strike="noStrike" spc="-1" dirty="0">
              <a:latin typeface="Arial"/>
            </a:endParaRPr>
          </a:p>
        </p:txBody>
      </p:sp>
      <p:sp>
        <p:nvSpPr>
          <p:cNvPr id="5" name="TextBox 4">
            <a:extLst>
              <a:ext uri="{FF2B5EF4-FFF2-40B4-BE49-F238E27FC236}">
                <a16:creationId xmlns:a16="http://schemas.microsoft.com/office/drawing/2014/main" id="{63C8772E-63F7-46FB-831D-91D0998DE4A9}"/>
              </a:ext>
            </a:extLst>
          </p:cNvPr>
          <p:cNvSpPr txBox="1"/>
          <p:nvPr/>
        </p:nvSpPr>
        <p:spPr>
          <a:xfrm>
            <a:off x="810423" y="996414"/>
            <a:ext cx="10571154" cy="1508105"/>
          </a:xfrm>
          <a:prstGeom prst="rect">
            <a:avLst/>
          </a:prstGeom>
          <a:noFill/>
        </p:spPr>
        <p:txBody>
          <a:bodyPr wrap="square">
            <a:spAutoFit/>
          </a:bodyPr>
          <a:lstStyle/>
          <a:p>
            <a:r>
              <a:rPr lang="en-US" sz="1800" b="0" i="0" u="none" strike="noStrike" dirty="0">
                <a:solidFill>
                  <a:srgbClr val="000000"/>
                </a:solidFill>
                <a:effectLst/>
                <a:latin typeface="Arial" panose="020B0604020202020204" pitchFamily="34" charset="0"/>
              </a:rPr>
              <a:t>Software Environment Used : Jupyter Notebook, Anaconda</a:t>
            </a:r>
            <a:r>
              <a:rPr lang="en-US" sz="1000" b="0" dirty="0">
                <a:effectLst/>
              </a:rPr>
              <a:t/>
            </a:r>
            <a:br>
              <a:rPr lang="en-US" sz="1000" b="0" dirty="0">
                <a:effectLst/>
              </a:rPr>
            </a:br>
            <a:r>
              <a:rPr lang="en-US" sz="1800" b="0" i="0" u="none" strike="noStrike" dirty="0">
                <a:solidFill>
                  <a:srgbClr val="000000"/>
                </a:solidFill>
                <a:effectLst/>
                <a:latin typeface="Arial" panose="020B0604020202020204" pitchFamily="34" charset="0"/>
              </a:rPr>
              <a:t>Major Functions used : </a:t>
            </a:r>
            <a:r>
              <a:rPr lang="en-US" dirty="0" smtClean="0">
                <a:solidFill>
                  <a:srgbClr val="000000"/>
                </a:solidFill>
              </a:rPr>
              <a:t>Tensorflow object detection API and Transfer Language.</a:t>
            </a:r>
            <a:r>
              <a:rPr lang="en-US" sz="1000" b="0" dirty="0">
                <a:effectLst/>
              </a:rPr>
              <a:t/>
            </a:r>
            <a:br>
              <a:rPr lang="en-US" sz="1000" b="0" dirty="0">
                <a:effectLst/>
              </a:rPr>
            </a:br>
            <a:r>
              <a:rPr lang="en-US" sz="1800" b="0" i="0" u="none" strike="noStrike" dirty="0">
                <a:solidFill>
                  <a:srgbClr val="000000"/>
                </a:solidFill>
                <a:effectLst/>
                <a:latin typeface="Arial" panose="020B0604020202020204" pitchFamily="34" charset="0"/>
              </a:rPr>
              <a:t>Number of lines of code </a:t>
            </a:r>
            <a:r>
              <a:rPr lang="en-US" sz="1800" b="0" i="0" u="none" strike="noStrike" dirty="0" smtClean="0">
                <a:solidFill>
                  <a:srgbClr val="000000"/>
                </a:solidFill>
                <a:effectLst/>
                <a:latin typeface="Arial" panose="020B0604020202020204" pitchFamily="34" charset="0"/>
              </a:rPr>
              <a:t>:</a:t>
            </a:r>
            <a:r>
              <a:rPr lang="en-US" dirty="0" smtClean="0">
                <a:solidFill>
                  <a:srgbClr val="000000"/>
                </a:solidFill>
                <a:latin typeface="Arial" panose="020B0604020202020204" pitchFamily="34" charset="0"/>
              </a:rPr>
              <a:t>42</a:t>
            </a:r>
            <a:r>
              <a:rPr lang="en-US" sz="1800" b="0" i="0" u="none" strike="noStrike" dirty="0">
                <a:solidFill>
                  <a:srgbClr val="000000"/>
                </a:solidFill>
                <a:effectLst/>
                <a:latin typeface="Arial" panose="020B0604020202020204" pitchFamily="34" charset="0"/>
              </a:rPr>
              <a:t>  </a:t>
            </a:r>
            <a:r>
              <a:rPr lang="en-US" sz="1000" b="0" dirty="0">
                <a:effectLst/>
              </a:rPr>
              <a:t/>
            </a:r>
            <a:br>
              <a:rPr lang="en-US" sz="1000" b="0" dirty="0">
                <a:effectLst/>
              </a:rPr>
            </a:br>
            <a:r>
              <a:rPr lang="en-US" sz="1000" b="0" dirty="0">
                <a:effectLst/>
              </a:rPr>
              <a:t/>
            </a:r>
            <a:br>
              <a:rPr lang="en-US" sz="1000" b="0" dirty="0">
                <a:effectLst/>
              </a:rPr>
            </a:br>
            <a:r>
              <a:rPr lang="en-US" sz="1000" dirty="0"/>
              <a:t/>
            </a:r>
            <a:br>
              <a:rPr lang="en-US" sz="1000" dirty="0"/>
            </a:br>
            <a:endParaRPr lang="en-IN" dirty="0"/>
          </a:p>
        </p:txBody>
      </p:sp>
      <p:sp>
        <p:nvSpPr>
          <p:cNvPr id="7" name="TextBox 6">
            <a:extLst>
              <a:ext uri="{FF2B5EF4-FFF2-40B4-BE49-F238E27FC236}">
                <a16:creationId xmlns:a16="http://schemas.microsoft.com/office/drawing/2014/main" id="{FBAAA650-E780-43B7-AA6A-08811EB88EB4}"/>
              </a:ext>
            </a:extLst>
          </p:cNvPr>
          <p:cNvSpPr txBox="1"/>
          <p:nvPr/>
        </p:nvSpPr>
        <p:spPr>
          <a:xfrm>
            <a:off x="430822" y="1961977"/>
            <a:ext cx="10571153" cy="2056973"/>
          </a:xfrm>
          <a:prstGeom prst="rect">
            <a:avLst/>
          </a:prstGeom>
          <a:noFill/>
        </p:spPr>
        <p:txBody>
          <a:bodyPr wrap="square">
            <a:spAutoFit/>
          </a:bodyPr>
          <a:lstStyle/>
          <a:p>
            <a:pPr marL="248831" rtl="0">
              <a:spcBef>
                <a:spcPts val="8373"/>
              </a:spcBef>
              <a:spcAft>
                <a:spcPts val="0"/>
              </a:spcAft>
            </a:pPr>
            <a:r>
              <a:rPr lang="en-US" sz="1800" b="0" i="0" u="none" strike="noStrike" dirty="0">
                <a:solidFill>
                  <a:srgbClr val="404040"/>
                </a:solidFill>
                <a:effectLst/>
                <a:latin typeface="Calibri" panose="020F0502020204030204" pitchFamily="34" charset="0"/>
              </a:rPr>
              <a:t>Test cases for Module 1: </a:t>
            </a:r>
            <a:endParaRPr lang="en-US" b="0" dirty="0">
              <a:effectLst/>
            </a:endParaRPr>
          </a:p>
          <a:p>
            <a:pPr marL="254165" rtl="0">
              <a:spcBef>
                <a:spcPts val="49"/>
              </a:spcBef>
              <a:spcAft>
                <a:spcPts val="0"/>
              </a:spcAft>
            </a:pPr>
            <a:r>
              <a:rPr lang="en-US" sz="1800" b="0" i="0" u="none" strike="noStrike" dirty="0">
                <a:solidFill>
                  <a:srgbClr val="404040"/>
                </a:solidFill>
                <a:effectLst/>
                <a:latin typeface="Calibri" panose="020F0502020204030204" pitchFamily="34" charset="0"/>
              </a:rPr>
              <a:t>Scenario 1: </a:t>
            </a:r>
            <a:endParaRPr lang="en-US" b="0" dirty="0">
              <a:effectLst/>
            </a:endParaRPr>
          </a:p>
          <a:p>
            <a:pPr marL="248831" rtl="0">
              <a:spcBef>
                <a:spcPts val="49"/>
              </a:spcBef>
              <a:spcAft>
                <a:spcPts val="0"/>
              </a:spcAft>
            </a:pPr>
            <a:r>
              <a:rPr lang="en-US" sz="1800" b="0" i="0" u="none" strike="noStrike" dirty="0">
                <a:solidFill>
                  <a:srgbClr val="404040"/>
                </a:solidFill>
                <a:effectLst/>
                <a:latin typeface="Calibri" panose="020F0502020204030204" pitchFamily="34" charset="0"/>
              </a:rPr>
              <a:t>Test case 1:  </a:t>
            </a:r>
            <a:endParaRPr lang="en-US" b="0" dirty="0">
              <a:effectLst/>
            </a:endParaRPr>
          </a:p>
          <a:p>
            <a:pPr marL="263525">
              <a:spcBef>
                <a:spcPts val="47"/>
              </a:spcBef>
            </a:pPr>
            <a:r>
              <a:rPr lang="en-US" sz="1800" b="1" i="0" u="none" strike="noStrike" dirty="0" smtClean="0">
                <a:solidFill>
                  <a:srgbClr val="404040"/>
                </a:solidFill>
                <a:effectLst/>
                <a:latin typeface="Calibri" panose="020F0502020204030204" pitchFamily="34" charset="0"/>
              </a:rPr>
              <a:t>Input </a:t>
            </a:r>
            <a:r>
              <a:rPr lang="en-US" sz="1800" b="0" i="0" u="none" strike="noStrike" dirty="0" smtClean="0">
                <a:solidFill>
                  <a:srgbClr val="404040"/>
                </a:solidFill>
                <a:effectLst/>
                <a:latin typeface="Calibri" panose="020F0502020204030204" pitchFamily="34" charset="0"/>
              </a:rPr>
              <a:t>: </a:t>
            </a:r>
            <a:r>
              <a:rPr lang="en-US" dirty="0" smtClean="0">
                <a:solidFill>
                  <a:srgbClr val="404040"/>
                </a:solidFill>
                <a:latin typeface="Calibri" panose="020F0502020204030204" pitchFamily="34" charset="0"/>
              </a:rPr>
              <a:t>images, bounding box, labels</a:t>
            </a:r>
            <a:r>
              <a:rPr lang="en-US" sz="1800" b="0" i="0" u="none" strike="noStrike" dirty="0" smtClean="0">
                <a:solidFill>
                  <a:srgbClr val="404040"/>
                </a:solidFill>
                <a:effectLst/>
                <a:latin typeface="Calibri" panose="020F0502020204030204" pitchFamily="34" charset="0"/>
              </a:rPr>
              <a:t>	</a:t>
            </a:r>
            <a:r>
              <a:rPr lang="en-US" sz="1800" b="0" i="0" u="none" strike="noStrike" dirty="0">
                <a:solidFill>
                  <a:srgbClr val="404040"/>
                </a:solidFill>
                <a:effectLst/>
                <a:latin typeface="Calibri" panose="020F0502020204030204" pitchFamily="34" charset="0"/>
              </a:rPr>
              <a:t>		</a:t>
            </a:r>
            <a:r>
              <a:rPr lang="en-US" sz="1800" b="0" i="0" u="none" strike="noStrike" dirty="0" smtClean="0">
                <a:solidFill>
                  <a:srgbClr val="404040"/>
                </a:solidFill>
                <a:effectLst/>
                <a:latin typeface="Calibri" panose="020F0502020204030204" pitchFamily="34" charset="0"/>
              </a:rPr>
              <a:t>	</a:t>
            </a:r>
            <a:r>
              <a:rPr lang="en-US" sz="1800" b="1" i="0" u="none" strike="noStrike" dirty="0" smtClean="0">
                <a:solidFill>
                  <a:srgbClr val="404040"/>
                </a:solidFill>
                <a:effectLst/>
                <a:latin typeface="Calibri" panose="020F0502020204030204" pitchFamily="34" charset="0"/>
              </a:rPr>
              <a:t>Output</a:t>
            </a:r>
            <a:r>
              <a:rPr lang="en-US" sz="1800" b="0" i="0" u="none" strike="noStrike" dirty="0" smtClean="0">
                <a:solidFill>
                  <a:srgbClr val="404040"/>
                </a:solidFill>
                <a:effectLst/>
                <a:latin typeface="Calibri" panose="020F0502020204030204" pitchFamily="34" charset="0"/>
              </a:rPr>
              <a:t> </a:t>
            </a:r>
            <a:r>
              <a:rPr lang="en-US" sz="1800" b="0" i="0" u="none" strike="noStrike" dirty="0">
                <a:solidFill>
                  <a:srgbClr val="404040"/>
                </a:solidFill>
                <a:effectLst/>
                <a:latin typeface="Calibri" panose="020F0502020204030204" pitchFamily="34" charset="0"/>
              </a:rPr>
              <a:t>: </a:t>
            </a:r>
            <a:r>
              <a:rPr lang="en-US" dirty="0">
                <a:solidFill>
                  <a:srgbClr val="404040"/>
                </a:solidFill>
                <a:latin typeface="Calibri" panose="020F0502020204030204" pitchFamily="34" charset="0"/>
              </a:rPr>
              <a:t>After Detection Image</a:t>
            </a:r>
            <a:endParaRPr lang="en-US" sz="1800" b="0" i="0" u="none" strike="noStrike" dirty="0">
              <a:solidFill>
                <a:srgbClr val="404040"/>
              </a:solidFill>
              <a:effectLst/>
              <a:latin typeface="Calibri" panose="020F0502020204030204" pitchFamily="34" charset="0"/>
            </a:endParaRPr>
          </a:p>
          <a:p>
            <a:pPr marL="263525" rtl="0">
              <a:spcBef>
                <a:spcPts val="47"/>
              </a:spcBef>
              <a:spcAft>
                <a:spcPts val="0"/>
              </a:spcAft>
            </a:pPr>
            <a:endParaRPr lang="en-US" b="0" dirty="0">
              <a:effectLst/>
            </a:endParaRPr>
          </a:p>
          <a:p>
            <a:pPr marL="256642" rtl="0">
              <a:spcBef>
                <a:spcPts val="51"/>
              </a:spcBef>
              <a:spcAft>
                <a:spcPts val="0"/>
              </a:spcAft>
            </a:pPr>
            <a:endParaRPr lang="en-US" dirty="0">
              <a:solidFill>
                <a:srgbClr val="404040"/>
              </a:solidFill>
              <a:latin typeface="Calibri" panose="020F0502020204030204" pitchFamily="34" charset="0"/>
            </a:endParaRPr>
          </a:p>
          <a:p>
            <a:pPr marL="256642" rtl="0">
              <a:spcBef>
                <a:spcPts val="51"/>
              </a:spcBef>
              <a:spcAft>
                <a:spcPts val="0"/>
              </a:spcAft>
            </a:pPr>
            <a:endParaRPr lang="en-US" b="0" dirty="0">
              <a:effectLst/>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168260"/>
            <a:ext cx="5483966" cy="3689740"/>
          </a:xfrm>
          <a:prstGeom prst="rect">
            <a:avLst/>
          </a:prstGeom>
        </p:spPr>
      </p:pic>
    </p:spTree>
    <p:extLst>
      <p:ext uri="{BB962C8B-B14F-4D97-AF65-F5344CB8AC3E}">
        <p14:creationId xmlns:p14="http://schemas.microsoft.com/office/powerpoint/2010/main" val="33249716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2222</TotalTime>
  <Words>646</Words>
  <Application>Microsoft Office PowerPoint</Application>
  <PresentationFormat>Widescreen</PresentationFormat>
  <Paragraphs>111</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Arial Black</vt:lpstr>
      <vt:lpstr>BatangChe</vt:lpstr>
      <vt:lpstr>Calibri</vt:lpstr>
      <vt:lpstr>Calibri Light</vt:lpstr>
      <vt:lpstr>Cambria</vt:lpstr>
      <vt:lpstr>Carlito</vt:lpstr>
      <vt:lpstr>Times New Roman</vt:lpstr>
      <vt:lpstr>Trebuchet MS</vt:lpstr>
      <vt:lpstr>Office Theme</vt:lpstr>
      <vt:lpstr>PowerPoint Presentation</vt:lpstr>
      <vt:lpstr>PowerPoint Presentation</vt:lpstr>
      <vt:lpstr>PowerPoint Presentation</vt:lpstr>
      <vt:lpstr>PowerPoint Presentation</vt:lpstr>
      <vt:lpstr>PowerPoint Presentation</vt:lpstr>
      <vt:lpstr> </vt:lpstr>
      <vt:lpstr> </vt:lpstr>
      <vt:lpstr>VGG16 ARCHITECHTURE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Bharath</dc:creator>
  <cp:lastModifiedBy>Bharath kumar keesari</cp:lastModifiedBy>
  <cp:revision>53</cp:revision>
  <dcterms:created xsi:type="dcterms:W3CDTF">2021-04-06T05:58:20Z</dcterms:created>
  <dcterms:modified xsi:type="dcterms:W3CDTF">2021-06-21T07:04:58Z</dcterms:modified>
</cp:coreProperties>
</file>